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bold.fntdata"/><Relationship Id="rId10" Type="http://schemas.openxmlformats.org/officeDocument/2006/relationships/slide" Target="slides/slide5.xml"/><Relationship Id="rId32" Type="http://schemas.openxmlformats.org/officeDocument/2006/relationships/font" Target="fonts/Raleway-regular.fntdata"/><Relationship Id="rId13" Type="http://schemas.openxmlformats.org/officeDocument/2006/relationships/slide" Target="slides/slide8.xml"/><Relationship Id="rId35" Type="http://schemas.openxmlformats.org/officeDocument/2006/relationships/font" Target="fonts/Raleway-boldItalic.fntdata"/><Relationship Id="rId12" Type="http://schemas.openxmlformats.org/officeDocument/2006/relationships/slide" Target="slides/slide7.xml"/><Relationship Id="rId34" Type="http://schemas.openxmlformats.org/officeDocument/2006/relationships/font" Target="fonts/Raleway-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jp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b9a0b074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b9a0b074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d232f6f78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d232f6f78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232f6f787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232f6f787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d232f6f78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d232f6f78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d232f6f787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d232f6f787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d232f6f787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d232f6f787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d232f6f787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d232f6f787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Economics</a:t>
            </a:r>
            <a:endParaRPr/>
          </a:p>
          <a:p>
            <a:pPr indent="0" lvl="0" marL="0" rtl="0" algn="l">
              <a:spcBef>
                <a:spcPts val="0"/>
              </a:spcBef>
              <a:spcAft>
                <a:spcPts val="0"/>
              </a:spcAft>
              <a:buNone/>
            </a:pPr>
            <a:r>
              <a:rPr lang="en"/>
              <a:t>for Investment Decision Makers</a:t>
            </a:r>
            <a:endParaRPr/>
          </a:p>
        </p:txBody>
      </p:sp>
      <p:sp>
        <p:nvSpPr>
          <p:cNvPr id="87" name="Google Shape;87;p13"/>
          <p:cNvSpPr txBox="1"/>
          <p:nvPr>
            <p:ph idx="1" type="subTitle"/>
          </p:nvPr>
        </p:nvSpPr>
        <p:spPr>
          <a:xfrm>
            <a:off x="6628727" y="4146000"/>
            <a:ext cx="1971900" cy="541200"/>
          </a:xfrm>
          <a:prstGeom prst="rect">
            <a:avLst/>
          </a:prstGeom>
        </p:spPr>
        <p:txBody>
          <a:bodyPr anchorCtr="0" anchor="t" bIns="91425" lIns="91425" spcFirstLastPara="1" rIns="91425" wrap="square" tIns="91425">
            <a:normAutofit fontScale="55000"/>
          </a:bodyPr>
          <a:lstStyle/>
          <a:p>
            <a:pPr indent="0" lvl="0" marL="0" rtl="0" algn="l">
              <a:spcBef>
                <a:spcPts val="0"/>
              </a:spcBef>
              <a:spcAft>
                <a:spcPts val="0"/>
              </a:spcAft>
              <a:buNone/>
            </a:pPr>
            <a:r>
              <a:rPr lang="en" sz="2400"/>
              <a:t>Allgift Trading Academy</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descr="Screen Shot 2015-11-20 at 9.47.21 AM.png" id="163" name="Google Shape;163;p22"/>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64" name="Google Shape;164;p22"/>
          <p:cNvSpPr txBox="1"/>
          <p:nvPr>
            <p:ph type="title"/>
          </p:nvPr>
        </p:nvSpPr>
        <p:spPr>
          <a:xfrm>
            <a:off x="729450" y="864300"/>
            <a:ext cx="7021200" cy="29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When own-price changes, quantity demanded changes. This change is called a movement along the demand curve or a change in quantity demanded, and it comes only from a change in own-price.</a:t>
            </a:r>
            <a:endParaRPr sz="2540"/>
          </a:p>
          <a:p>
            <a:pPr indent="0" lvl="0" marL="0" rtl="0" algn="l">
              <a:spcBef>
                <a:spcPts val="0"/>
              </a:spcBef>
              <a:spcAft>
                <a:spcPts val="0"/>
              </a:spcAft>
              <a:buSzPts val="990"/>
              <a:buNone/>
            </a:pPr>
            <a:r>
              <a:t/>
            </a:r>
            <a:endParaRPr sz="2540"/>
          </a:p>
        </p:txBody>
      </p:sp>
      <p:grpSp>
        <p:nvGrpSpPr>
          <p:cNvPr id="165" name="Google Shape;165;p22"/>
          <p:cNvGrpSpPr/>
          <p:nvPr/>
        </p:nvGrpSpPr>
        <p:grpSpPr>
          <a:xfrm>
            <a:off x="6328656" y="2464025"/>
            <a:ext cx="2664635" cy="2537076"/>
            <a:chOff x="6803275" y="395363"/>
            <a:chExt cx="2212050" cy="2537076"/>
          </a:xfrm>
        </p:grpSpPr>
        <p:pic>
          <p:nvPicPr>
            <p:cNvPr id="166" name="Google Shape;166;p22"/>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67" name="Google Shape;167;p22"/>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68" name="Google Shape;168;p22"/>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Reasons for change in quantity demanded:</a:t>
              </a:r>
              <a:endParaRPr b="1">
                <a:solidFill>
                  <a:schemeClr val="dk1"/>
                </a:solidFill>
                <a:latin typeface="Raleway"/>
                <a:ea typeface="Raleway"/>
                <a:cs typeface="Raleway"/>
                <a:sym typeface="Raleway"/>
              </a:endParaRPr>
            </a:p>
            <a:p>
              <a:pPr indent="-304800" lvl="0" marL="457200" rtl="0" algn="l">
                <a:spcBef>
                  <a:spcPts val="800"/>
                </a:spcBef>
                <a:spcAft>
                  <a:spcPts val="0"/>
                </a:spcAft>
                <a:buClr>
                  <a:schemeClr val="dk2"/>
                </a:buClr>
                <a:buSzPts val="1200"/>
                <a:buFont typeface="Raleway"/>
                <a:buAutoNum type="arabicPeriod"/>
              </a:pPr>
              <a:r>
                <a:rPr lang="en" sz="1200">
                  <a:solidFill>
                    <a:schemeClr val="dk2"/>
                  </a:solidFill>
                  <a:latin typeface="Raleway"/>
                  <a:ea typeface="Raleway"/>
                  <a:cs typeface="Raleway"/>
                  <a:sym typeface="Raleway"/>
                </a:rPr>
                <a:t>Substitution</a:t>
              </a:r>
              <a:r>
                <a:rPr lang="en" sz="1200">
                  <a:solidFill>
                    <a:schemeClr val="dk2"/>
                  </a:solidFill>
                  <a:latin typeface="Raleway"/>
                  <a:ea typeface="Raleway"/>
                  <a:cs typeface="Raleway"/>
                  <a:sym typeface="Raleway"/>
                </a:rPr>
                <a:t> Effect</a:t>
              </a:r>
              <a:endParaRPr sz="1200">
                <a:solidFill>
                  <a:schemeClr val="dk2"/>
                </a:solidFill>
                <a:latin typeface="Raleway"/>
                <a:ea typeface="Raleway"/>
                <a:cs typeface="Raleway"/>
                <a:sym typeface="Raleway"/>
              </a:endParaRPr>
            </a:p>
            <a:p>
              <a:pPr indent="0" lvl="0" marL="0" rtl="0" algn="l">
                <a:spcBef>
                  <a:spcPts val="800"/>
                </a:spcBef>
                <a:spcAft>
                  <a:spcPts val="0"/>
                </a:spcAft>
                <a:buNone/>
              </a:pPr>
              <a:r>
                <a:t/>
              </a:r>
              <a:endParaRPr sz="1200">
                <a:solidFill>
                  <a:schemeClr val="dk2"/>
                </a:solidFill>
                <a:latin typeface="Raleway"/>
                <a:ea typeface="Raleway"/>
                <a:cs typeface="Raleway"/>
                <a:sym typeface="Raleway"/>
              </a:endParaRPr>
            </a:p>
            <a:p>
              <a:pPr indent="-304800" lvl="0" marL="457200" rtl="0" algn="l">
                <a:spcBef>
                  <a:spcPts val="800"/>
                </a:spcBef>
                <a:spcAft>
                  <a:spcPts val="0"/>
                </a:spcAft>
                <a:buClr>
                  <a:schemeClr val="dk2"/>
                </a:buClr>
                <a:buSzPts val="1200"/>
                <a:buFont typeface="Raleway"/>
                <a:buAutoNum type="arabicPeriod"/>
              </a:pPr>
              <a:r>
                <a:rPr lang="en" sz="1200">
                  <a:solidFill>
                    <a:schemeClr val="dk2"/>
                  </a:solidFill>
                  <a:latin typeface="Raleway"/>
                  <a:ea typeface="Raleway"/>
                  <a:cs typeface="Raleway"/>
                  <a:sym typeface="Raleway"/>
                </a:rPr>
                <a:t>Income Effect</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t/>
              </a:r>
              <a:endParaRPr sz="1200">
                <a:solidFill>
                  <a:schemeClr val="dk2"/>
                </a:solidFill>
                <a:latin typeface="Raleway"/>
                <a:ea typeface="Raleway"/>
                <a:cs typeface="Raleway"/>
                <a:sym typeface="Raleway"/>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2" name="Shape 172"/>
        <p:cNvGrpSpPr/>
        <p:nvPr/>
      </p:nvGrpSpPr>
      <p:grpSpPr>
        <a:xfrm>
          <a:off x="0" y="0"/>
          <a:ext cx="0" cy="0"/>
          <a:chOff x="0" y="0"/>
          <a:chExt cx="0" cy="0"/>
        </a:xfrm>
      </p:grpSpPr>
      <p:pic>
        <p:nvPicPr>
          <p:cNvPr id="173" name="Google Shape;173;p23"/>
          <p:cNvPicPr preferRelativeResize="0"/>
          <p:nvPr/>
        </p:nvPicPr>
        <p:blipFill rotWithShape="1">
          <a:blip r:embed="rId3">
            <a:alphaModFix/>
          </a:blip>
          <a:srcRect b="15074" l="0" r="0" t="0"/>
          <a:stretch/>
        </p:blipFill>
        <p:spPr>
          <a:xfrm>
            <a:off x="0" y="0"/>
            <a:ext cx="9143997" cy="5143498"/>
          </a:xfrm>
          <a:prstGeom prst="rect">
            <a:avLst/>
          </a:prstGeom>
          <a:noFill/>
          <a:ln>
            <a:noFill/>
          </a:ln>
        </p:spPr>
      </p:pic>
      <p:sp>
        <p:nvSpPr>
          <p:cNvPr id="174" name="Google Shape;174;p23"/>
          <p:cNvSpPr/>
          <p:nvPr/>
        </p:nvSpPr>
        <p:spPr>
          <a:xfrm>
            <a:off x="283000" y="256075"/>
            <a:ext cx="7216500" cy="45894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txBox="1"/>
          <p:nvPr>
            <p:ph idx="4294967295" type="body"/>
          </p:nvPr>
        </p:nvSpPr>
        <p:spPr>
          <a:xfrm>
            <a:off x="481300" y="529650"/>
            <a:ext cx="7018200" cy="4084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b="1" lang="en" sz="2800">
                <a:solidFill>
                  <a:schemeClr val="accent5"/>
                </a:solidFill>
              </a:rPr>
              <a:t>Other variables include:</a:t>
            </a:r>
            <a:endParaRPr b="1" sz="2800">
              <a:solidFill>
                <a:schemeClr val="accent5"/>
              </a:solidFill>
            </a:endParaRPr>
          </a:p>
          <a:p>
            <a:pPr indent="0" lvl="0" marL="0" rtl="0" algn="l">
              <a:lnSpc>
                <a:spcPct val="100000"/>
              </a:lnSpc>
              <a:spcBef>
                <a:spcPts val="1600"/>
              </a:spcBef>
              <a:spcAft>
                <a:spcPts val="0"/>
              </a:spcAft>
              <a:buNone/>
            </a:pPr>
            <a:r>
              <a:rPr lang="en" sz="1783">
                <a:solidFill>
                  <a:schemeClr val="lt1"/>
                </a:solidFill>
              </a:rPr>
              <a:t>1. The average income of consumers</a:t>
            </a:r>
            <a:endParaRPr sz="1783">
              <a:solidFill>
                <a:schemeClr val="lt1"/>
              </a:solidFill>
            </a:endParaRPr>
          </a:p>
          <a:p>
            <a:pPr indent="0" lvl="0" marL="0" rtl="0" algn="l">
              <a:lnSpc>
                <a:spcPct val="100000"/>
              </a:lnSpc>
              <a:spcBef>
                <a:spcPts val="1600"/>
              </a:spcBef>
              <a:spcAft>
                <a:spcPts val="0"/>
              </a:spcAft>
              <a:buNone/>
            </a:pPr>
            <a:r>
              <a:rPr lang="en" sz="1783">
                <a:solidFill>
                  <a:schemeClr val="lt1"/>
                </a:solidFill>
              </a:rPr>
              <a:t>2. Size of the market</a:t>
            </a:r>
            <a:endParaRPr sz="1783">
              <a:solidFill>
                <a:schemeClr val="lt1"/>
              </a:solidFill>
            </a:endParaRPr>
          </a:p>
          <a:p>
            <a:pPr indent="0" lvl="0" marL="0" rtl="0" algn="l">
              <a:lnSpc>
                <a:spcPct val="100000"/>
              </a:lnSpc>
              <a:spcBef>
                <a:spcPts val="1600"/>
              </a:spcBef>
              <a:spcAft>
                <a:spcPts val="0"/>
              </a:spcAft>
              <a:buNone/>
            </a:pPr>
            <a:r>
              <a:rPr lang="en" sz="1783">
                <a:solidFill>
                  <a:schemeClr val="lt1"/>
                </a:solidFill>
              </a:rPr>
              <a:t>3. Prices and availability of related goods. These goods could be </a:t>
            </a:r>
            <a:r>
              <a:rPr lang="en" sz="1783">
                <a:solidFill>
                  <a:schemeClr val="lt1"/>
                </a:solidFill>
              </a:rPr>
              <a:t>substitutes</a:t>
            </a:r>
            <a:r>
              <a:rPr lang="en" sz="1783">
                <a:solidFill>
                  <a:schemeClr val="lt1"/>
                </a:solidFill>
              </a:rPr>
              <a:t> or compliments.</a:t>
            </a:r>
            <a:endParaRPr sz="1783">
              <a:solidFill>
                <a:schemeClr val="lt1"/>
              </a:solidFill>
            </a:endParaRPr>
          </a:p>
          <a:p>
            <a:pPr indent="0" lvl="0" marL="0" rtl="0" algn="l">
              <a:lnSpc>
                <a:spcPct val="100000"/>
              </a:lnSpc>
              <a:spcBef>
                <a:spcPts val="1600"/>
              </a:spcBef>
              <a:spcAft>
                <a:spcPts val="0"/>
              </a:spcAft>
              <a:buNone/>
            </a:pPr>
            <a:r>
              <a:rPr lang="en" sz="1783">
                <a:solidFill>
                  <a:schemeClr val="lt1"/>
                </a:solidFill>
              </a:rPr>
              <a:t>4. Others such as tastes and preferences</a:t>
            </a:r>
            <a:endParaRPr sz="1783">
              <a:solidFill>
                <a:schemeClr val="lt1"/>
              </a:solidFill>
            </a:endParaRPr>
          </a:p>
          <a:p>
            <a:pPr indent="0" lvl="0" marL="0" rtl="0" algn="l">
              <a:lnSpc>
                <a:spcPct val="100000"/>
              </a:lnSpc>
              <a:spcBef>
                <a:spcPts val="1600"/>
              </a:spcBef>
              <a:spcAft>
                <a:spcPts val="1600"/>
              </a:spcAft>
              <a:buNone/>
            </a:pPr>
            <a:r>
              <a:rPr lang="en" sz="1783">
                <a:solidFill>
                  <a:schemeClr val="lt1"/>
                </a:solidFill>
              </a:rPr>
              <a:t>5. Nature and special influences mostly seasonal and unpredictable</a:t>
            </a:r>
            <a:endParaRPr sz="1783">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pic>
        <p:nvPicPr>
          <p:cNvPr descr="Screen Shot 2015-11-19 at 11.48.18 PM.png" id="180" name="Google Shape;180;p24"/>
          <p:cNvPicPr preferRelativeResize="0"/>
          <p:nvPr/>
        </p:nvPicPr>
        <p:blipFill rotWithShape="1">
          <a:blip r:embed="rId3">
            <a:alphaModFix/>
          </a:blip>
          <a:srcRect b="0" l="26321" r="26321" t="0"/>
          <a:stretch/>
        </p:blipFill>
        <p:spPr>
          <a:xfrm>
            <a:off x="0" y="0"/>
            <a:ext cx="4567201" cy="5143499"/>
          </a:xfrm>
          <a:prstGeom prst="rect">
            <a:avLst/>
          </a:prstGeom>
          <a:noFill/>
          <a:ln>
            <a:noFill/>
          </a:ln>
        </p:spPr>
      </p:pic>
      <p:sp>
        <p:nvSpPr>
          <p:cNvPr id="181" name="Google Shape;181;p24"/>
          <p:cNvSpPr txBox="1"/>
          <p:nvPr>
            <p:ph idx="1" type="body"/>
          </p:nvPr>
        </p:nvSpPr>
        <p:spPr>
          <a:xfrm>
            <a:off x="4832750" y="980400"/>
            <a:ext cx="4033800" cy="3182700"/>
          </a:xfrm>
          <a:prstGeom prst="rect">
            <a:avLst/>
          </a:prstGeom>
        </p:spPr>
        <p:txBody>
          <a:bodyPr anchorCtr="0" anchor="ctr" bIns="91425" lIns="91425" spcFirstLastPara="1" rIns="91425" wrap="square" tIns="91425">
            <a:normAutofit fontScale="92500" lnSpcReduction="20000"/>
          </a:bodyPr>
          <a:lstStyle/>
          <a:p>
            <a:pPr indent="0" lvl="0" marL="0" rtl="0" algn="l">
              <a:spcBef>
                <a:spcPts val="0"/>
              </a:spcBef>
              <a:spcAft>
                <a:spcPts val="0"/>
              </a:spcAft>
              <a:buNone/>
            </a:pPr>
            <a:r>
              <a:rPr b="1" lang="en" sz="3000">
                <a:solidFill>
                  <a:schemeClr val="dk1"/>
                </a:solidFill>
              </a:rPr>
              <a:t>Supply</a:t>
            </a:r>
            <a:endParaRPr sz="3000">
              <a:solidFill>
                <a:schemeClr val="dk1"/>
              </a:solidFill>
            </a:endParaRPr>
          </a:p>
          <a:p>
            <a:pPr indent="0" lvl="0" marL="0" rtl="0" algn="l">
              <a:lnSpc>
                <a:spcPct val="150000"/>
              </a:lnSpc>
              <a:spcBef>
                <a:spcPts val="1600"/>
              </a:spcBef>
              <a:spcAft>
                <a:spcPts val="0"/>
              </a:spcAft>
              <a:buNone/>
            </a:pPr>
            <a:r>
              <a:rPr lang="en" sz="1800">
                <a:solidFill>
                  <a:srgbClr val="000000"/>
                </a:solidFill>
              </a:rPr>
              <a:t>The </a:t>
            </a:r>
            <a:r>
              <a:rPr b="1" lang="en" sz="1800">
                <a:solidFill>
                  <a:srgbClr val="000000"/>
                </a:solidFill>
              </a:rPr>
              <a:t>willingness</a:t>
            </a:r>
            <a:r>
              <a:rPr lang="en" sz="1800">
                <a:solidFill>
                  <a:srgbClr val="000000"/>
                </a:solidFill>
              </a:rPr>
              <a:t> and </a:t>
            </a:r>
            <a:r>
              <a:rPr b="1" lang="en" sz="1800">
                <a:solidFill>
                  <a:srgbClr val="000000"/>
                </a:solidFill>
              </a:rPr>
              <a:t>ability</a:t>
            </a:r>
            <a:r>
              <a:rPr lang="en" sz="1800">
                <a:solidFill>
                  <a:srgbClr val="000000"/>
                </a:solidFill>
              </a:rPr>
              <a:t> to sell a good or service is called supply. In general, producers are willing to sell their product for a price as long as that price is at least as high as the cost to produce an additional unit of the product.</a:t>
            </a:r>
            <a:endParaRPr sz="1800">
              <a:solidFill>
                <a:srgbClr val="000000"/>
              </a:solidFill>
            </a:endParaRPr>
          </a:p>
          <a:p>
            <a:pPr indent="0" lvl="0" marL="0" rtl="0" algn="l">
              <a:spcBef>
                <a:spcPts val="1200"/>
              </a:spcBef>
              <a:spcAft>
                <a:spcPts val="1200"/>
              </a:spcAft>
              <a:buClr>
                <a:schemeClr val="dk2"/>
              </a:buClr>
              <a:buSzPct val="61111"/>
              <a:buFont typeface="Arial"/>
              <a:buNone/>
            </a:pPr>
            <a:r>
              <a:t/>
            </a:r>
            <a:endParaRPr sz="1800">
              <a:solidFill>
                <a:srgbClr val="000000"/>
              </a:solidFill>
            </a:endParaRPr>
          </a:p>
        </p:txBody>
      </p:sp>
      <p:grpSp>
        <p:nvGrpSpPr>
          <p:cNvPr id="182" name="Google Shape;182;p24"/>
          <p:cNvGrpSpPr/>
          <p:nvPr/>
        </p:nvGrpSpPr>
        <p:grpSpPr>
          <a:xfrm>
            <a:off x="134936" y="2464025"/>
            <a:ext cx="3574452" cy="2537076"/>
            <a:chOff x="6803275" y="395363"/>
            <a:chExt cx="2212050" cy="2537076"/>
          </a:xfrm>
        </p:grpSpPr>
        <p:pic>
          <p:nvPicPr>
            <p:cNvPr id="183" name="Google Shape;183;p24"/>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84" name="Google Shape;184;p24"/>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85" name="Google Shape;185;p24"/>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It follows that the willingness to supply, called the supply function, depends on the price at which the good can be sold as well as the cost of production for an additional unit of the good.</a:t>
              </a:r>
              <a:endParaRPr b="1" sz="1200">
                <a:solidFill>
                  <a:schemeClr val="dk1"/>
                </a:solidFill>
                <a:latin typeface="Raleway"/>
                <a:ea typeface="Raleway"/>
                <a:cs typeface="Raleway"/>
                <a:sym typeface="Raleway"/>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5"/>
          <p:cNvPicPr preferRelativeResize="0"/>
          <p:nvPr/>
        </p:nvPicPr>
        <p:blipFill rotWithShape="1">
          <a:blip r:embed="rId3">
            <a:alphaModFix/>
          </a:blip>
          <a:srcRect b="5329" l="0" r="11111" t="0"/>
          <a:stretch/>
        </p:blipFill>
        <p:spPr>
          <a:xfrm>
            <a:off x="204850" y="131700"/>
            <a:ext cx="9144000" cy="5143500"/>
          </a:xfrm>
          <a:prstGeom prst="rect">
            <a:avLst/>
          </a:prstGeom>
          <a:noFill/>
          <a:ln>
            <a:noFill/>
          </a:ln>
        </p:spPr>
      </p:pic>
      <p:sp>
        <p:nvSpPr>
          <p:cNvPr id="191" name="Google Shape;191;p25"/>
          <p:cNvSpPr txBox="1"/>
          <p:nvPr>
            <p:ph type="title"/>
          </p:nvPr>
        </p:nvSpPr>
        <p:spPr>
          <a:xfrm>
            <a:off x="729450" y="864300"/>
            <a:ext cx="5284800" cy="298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200">
                <a:solidFill>
                  <a:schemeClr val="accent5"/>
                </a:solidFill>
              </a:rPr>
              <a:t>Market Equilibrium</a:t>
            </a:r>
            <a:endParaRPr sz="4200">
              <a:solidFill>
                <a:schemeClr val="accent5"/>
              </a:solidFill>
            </a:endParaRPr>
          </a:p>
          <a:p>
            <a:pPr indent="0" lvl="0" marL="0" rtl="0" algn="l">
              <a:spcBef>
                <a:spcPts val="1000"/>
              </a:spcBef>
              <a:spcAft>
                <a:spcPts val="0"/>
              </a:spcAft>
              <a:buNone/>
            </a:pPr>
            <a:r>
              <a:rPr b="0" lang="en" sz="2100"/>
              <a:t>Market equilibrium, defined as the condition which the quantity willingly offered for sale by sellers at a given price is just equal to the quantity willingly demanded by buyers at that same price. At this price, there is no surplus no shortages.</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chemeClr val="accent5"/>
              </a:solidFill>
            </a:endParaRPr>
          </a:p>
        </p:txBody>
      </p:sp>
      <p:grpSp>
        <p:nvGrpSpPr>
          <p:cNvPr id="192" name="Google Shape;192;p25"/>
          <p:cNvGrpSpPr/>
          <p:nvPr/>
        </p:nvGrpSpPr>
        <p:grpSpPr>
          <a:xfrm>
            <a:off x="6781388" y="2464035"/>
            <a:ext cx="2212050" cy="2537076"/>
            <a:chOff x="6803275" y="395363"/>
            <a:chExt cx="2212050" cy="2537076"/>
          </a:xfrm>
        </p:grpSpPr>
        <p:pic>
          <p:nvPicPr>
            <p:cNvPr id="193" name="Google Shape;193;p25"/>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94" name="Google Shape;194;p25"/>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95" name="Google Shape;195;p25"/>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This can be represented by functions to find equilibrium price</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    </a:t>
              </a:r>
              <a:r>
                <a:rPr b="1" lang="en" sz="1200">
                  <a:solidFill>
                    <a:schemeClr val="dk2"/>
                  </a:solidFill>
                  <a:latin typeface="Raleway"/>
                  <a:ea typeface="Raleway"/>
                  <a:cs typeface="Raleway"/>
                  <a:sym typeface="Raleway"/>
                </a:rPr>
                <a:t>Qdx</a:t>
              </a:r>
              <a:r>
                <a:rPr lang="en" sz="1200">
                  <a:solidFill>
                    <a:schemeClr val="dk2"/>
                  </a:solidFill>
                  <a:latin typeface="Raleway"/>
                  <a:ea typeface="Raleway"/>
                  <a:cs typeface="Raleway"/>
                  <a:sym typeface="Raleway"/>
                </a:rPr>
                <a:t> = </a:t>
              </a:r>
              <a:r>
                <a:rPr b="1" lang="en" sz="1200">
                  <a:solidFill>
                    <a:schemeClr val="dk2"/>
                  </a:solidFill>
                  <a:latin typeface="Raleway"/>
                  <a:ea typeface="Raleway"/>
                  <a:cs typeface="Raleway"/>
                  <a:sym typeface="Raleway"/>
                </a:rPr>
                <a:t>Qsx</a:t>
              </a:r>
              <a:endParaRPr b="1" sz="1200">
                <a:solidFill>
                  <a:schemeClr val="dk2"/>
                </a:solidFill>
                <a:latin typeface="Raleway"/>
                <a:ea typeface="Raleway"/>
                <a:cs typeface="Raleway"/>
                <a:sym typeface="Raleway"/>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9" name="Shape 199"/>
        <p:cNvGrpSpPr/>
        <p:nvPr/>
      </p:nvGrpSpPr>
      <p:grpSpPr>
        <a:xfrm>
          <a:off x="0" y="0"/>
          <a:ext cx="0" cy="0"/>
          <a:chOff x="0" y="0"/>
          <a:chExt cx="0" cy="0"/>
        </a:xfrm>
      </p:grpSpPr>
      <p:pic>
        <p:nvPicPr>
          <p:cNvPr id="200" name="Google Shape;200;p26"/>
          <p:cNvPicPr preferRelativeResize="0"/>
          <p:nvPr/>
        </p:nvPicPr>
        <p:blipFill>
          <a:blip r:embed="rId3">
            <a:alphaModFix/>
          </a:blip>
          <a:stretch>
            <a:fillRect/>
          </a:stretch>
        </p:blipFill>
        <p:spPr>
          <a:xfrm>
            <a:off x="1397450" y="162725"/>
            <a:ext cx="6350725" cy="4818049"/>
          </a:xfrm>
          <a:prstGeom prst="rect">
            <a:avLst/>
          </a:prstGeom>
          <a:noFill/>
          <a:ln>
            <a:noFill/>
          </a:ln>
        </p:spPr>
      </p:pic>
      <p:pic>
        <p:nvPicPr>
          <p:cNvPr descr="Piece of duct tape sticking a note to the slide" id="201" name="Google Shape;201;p26"/>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02" name="Google Shape;202;p26"/>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700">
                <a:solidFill>
                  <a:schemeClr val="lt2"/>
                </a:solidFill>
                <a:latin typeface="Raleway"/>
                <a:ea typeface="Raleway"/>
                <a:cs typeface="Raleway"/>
                <a:sym typeface="Raleway"/>
              </a:rPr>
              <a:t>Market Structures</a:t>
            </a:r>
            <a:endParaRPr b="1" sz="2700">
              <a:solidFill>
                <a:schemeClr val="lt2"/>
              </a:solidFill>
              <a:latin typeface="Raleway"/>
              <a:ea typeface="Raleway"/>
              <a:cs typeface="Raleway"/>
              <a:sym typeface="Raleway"/>
            </a:endParaRPr>
          </a:p>
        </p:txBody>
      </p:sp>
      <p:sp>
        <p:nvSpPr>
          <p:cNvPr id="203" name="Google Shape;203;p26"/>
          <p:cNvSpPr txBox="1"/>
          <p:nvPr>
            <p:ph idx="4294967295" type="body"/>
          </p:nvPr>
        </p:nvSpPr>
        <p:spPr>
          <a:xfrm>
            <a:off x="2121775" y="1377475"/>
            <a:ext cx="5114400" cy="3327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200">
                <a:latin typeface="Raleway"/>
                <a:ea typeface="Raleway"/>
                <a:cs typeface="Raleway"/>
                <a:sym typeface="Raleway"/>
              </a:rPr>
              <a:t>Every society is faced with choices on dealing with scarcity. These answers are mostly determined by the structure of the society as well as the market.</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Perfect competition</a:t>
            </a:r>
            <a:endParaRPr b="1" sz="1400">
              <a:solidFill>
                <a:schemeClr val="dk1"/>
              </a:solidFill>
              <a:latin typeface="Raleway"/>
              <a:ea typeface="Raleway"/>
              <a:cs typeface="Raleway"/>
              <a:sym typeface="Raleway"/>
            </a:endParaRPr>
          </a:p>
          <a:p>
            <a:pPr indent="0" lvl="0" marL="457200" rtl="0" algn="l">
              <a:spcBef>
                <a:spcPts val="1000"/>
              </a:spcBef>
              <a:spcAft>
                <a:spcPts val="0"/>
              </a:spcAft>
              <a:buNone/>
            </a:pPr>
            <a:r>
              <a:rPr lang="en" sz="1200">
                <a:latin typeface="Raleway"/>
                <a:ea typeface="Raleway"/>
                <a:cs typeface="Raleway"/>
                <a:sym typeface="Raleway"/>
              </a:rPr>
              <a:t>Here  sellers and buyers have a strictly homogeneous product and no single producer is large enough to influence market prices. </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Monopolistic</a:t>
            </a:r>
            <a:r>
              <a:rPr b="1" lang="en" sz="1400">
                <a:solidFill>
                  <a:schemeClr val="dk1"/>
                </a:solidFill>
                <a:latin typeface="Raleway"/>
                <a:ea typeface="Raleway"/>
                <a:cs typeface="Raleway"/>
                <a:sym typeface="Raleway"/>
              </a:rPr>
              <a:t> competition</a:t>
            </a:r>
            <a:endParaRPr b="1" sz="1400">
              <a:solidFill>
                <a:schemeClr val="dk1"/>
              </a:solidFill>
              <a:latin typeface="Raleway"/>
              <a:ea typeface="Raleway"/>
              <a:cs typeface="Raleway"/>
              <a:sym typeface="Raleway"/>
            </a:endParaRPr>
          </a:p>
          <a:p>
            <a:pPr indent="0" lvl="0" marL="457200" rtl="0" algn="l">
              <a:spcBef>
                <a:spcPts val="1000"/>
              </a:spcBef>
              <a:spcAft>
                <a:spcPts val="0"/>
              </a:spcAft>
              <a:buNone/>
            </a:pPr>
            <a:r>
              <a:rPr lang="en" sz="1200">
                <a:latin typeface="Raleway"/>
                <a:ea typeface="Raleway"/>
                <a:cs typeface="Raleway"/>
                <a:sym typeface="Raleway"/>
              </a:rPr>
              <a:t>also highly competitive; however, it is considered a form of imperfect competition. The competitive characteristic is a notably large number of firms, while the monopoly aspect is the result of product differentiation.</a:t>
            </a:r>
            <a:endParaRPr b="1" sz="1400">
              <a:solidFill>
                <a:schemeClr val="dk1"/>
              </a:solidFill>
              <a:latin typeface="Raleway"/>
              <a:ea typeface="Raleway"/>
              <a:cs typeface="Raleway"/>
              <a:sym typeface="Raleway"/>
            </a:endParaRPr>
          </a:p>
          <a:p>
            <a:pPr indent="0" lvl="0" marL="457200" rtl="0" algn="l">
              <a:spcBef>
                <a:spcPts val="1000"/>
              </a:spcBef>
              <a:spcAft>
                <a:spcPts val="1000"/>
              </a:spcAft>
              <a:buNone/>
            </a:pPr>
            <a:r>
              <a:t/>
            </a:r>
            <a:endParaRPr sz="1200">
              <a:latin typeface="Raleway"/>
              <a:ea typeface="Raleway"/>
              <a:cs typeface="Raleway"/>
              <a:sym typeface="Ralew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7" name="Shape 207"/>
        <p:cNvGrpSpPr/>
        <p:nvPr/>
      </p:nvGrpSpPr>
      <p:grpSpPr>
        <a:xfrm>
          <a:off x="0" y="0"/>
          <a:ext cx="0" cy="0"/>
          <a:chOff x="0" y="0"/>
          <a:chExt cx="0" cy="0"/>
        </a:xfrm>
      </p:grpSpPr>
      <p:pic>
        <p:nvPicPr>
          <p:cNvPr id="208" name="Google Shape;208;p27"/>
          <p:cNvPicPr preferRelativeResize="0"/>
          <p:nvPr/>
        </p:nvPicPr>
        <p:blipFill>
          <a:blip r:embed="rId3">
            <a:alphaModFix/>
          </a:blip>
          <a:stretch>
            <a:fillRect/>
          </a:stretch>
        </p:blipFill>
        <p:spPr>
          <a:xfrm>
            <a:off x="1412075" y="162725"/>
            <a:ext cx="6709250" cy="4818049"/>
          </a:xfrm>
          <a:prstGeom prst="rect">
            <a:avLst/>
          </a:prstGeom>
          <a:noFill/>
          <a:ln>
            <a:noFill/>
          </a:ln>
        </p:spPr>
      </p:pic>
      <p:pic>
        <p:nvPicPr>
          <p:cNvPr descr="Piece of duct tape sticking a note to the slide" id="209" name="Google Shape;209;p2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10" name="Google Shape;210;p2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700">
                <a:solidFill>
                  <a:schemeClr val="lt2"/>
                </a:solidFill>
                <a:latin typeface="Raleway"/>
                <a:ea typeface="Raleway"/>
                <a:cs typeface="Raleway"/>
                <a:sym typeface="Raleway"/>
              </a:rPr>
              <a:t>Market Structures</a:t>
            </a:r>
            <a:endParaRPr b="1" sz="2700">
              <a:solidFill>
                <a:schemeClr val="lt2"/>
              </a:solidFill>
              <a:latin typeface="Raleway"/>
              <a:ea typeface="Raleway"/>
              <a:cs typeface="Raleway"/>
              <a:sym typeface="Raleway"/>
            </a:endParaRPr>
          </a:p>
        </p:txBody>
      </p:sp>
      <p:sp>
        <p:nvSpPr>
          <p:cNvPr id="211" name="Google Shape;211;p27"/>
          <p:cNvSpPr txBox="1"/>
          <p:nvPr>
            <p:ph idx="4294967295" type="body"/>
          </p:nvPr>
        </p:nvSpPr>
        <p:spPr>
          <a:xfrm>
            <a:off x="2114475" y="1377475"/>
            <a:ext cx="5348400" cy="3327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Oligopoly</a:t>
            </a:r>
            <a:endParaRPr b="1" sz="14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based on a relatively small number of firms supplying the market. The small number of firms in the market means that each firm must consider what retaliatory strategies the other firms will pursue when prices and production levels change.</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Monopolistic competition</a:t>
            </a:r>
            <a:endParaRPr b="1" sz="14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there are no other good substitutes for the given product or service. There is a single seller, which, if allowed to operate without constraint, exercises considerable power over pricing and output decisions.</a:t>
            </a:r>
            <a:endParaRPr sz="1200">
              <a:latin typeface="Raleway"/>
              <a:ea typeface="Raleway"/>
              <a:cs typeface="Raleway"/>
              <a:sym typeface="Raleway"/>
            </a:endParaRPr>
          </a:p>
          <a:p>
            <a:pPr indent="0" lvl="0" marL="457200" rtl="0" algn="l">
              <a:spcBef>
                <a:spcPts val="1000"/>
              </a:spcBef>
              <a:spcAft>
                <a:spcPts val="0"/>
              </a:spcAft>
              <a:buNone/>
            </a:pPr>
            <a:r>
              <a:t/>
            </a:r>
            <a:endParaRPr sz="1200">
              <a:latin typeface="Raleway"/>
              <a:ea typeface="Raleway"/>
              <a:cs typeface="Raleway"/>
              <a:sym typeface="Raleway"/>
            </a:endParaRPr>
          </a:p>
          <a:p>
            <a:pPr indent="0" lvl="0" marL="457200" rtl="0" algn="l">
              <a:spcBef>
                <a:spcPts val="1000"/>
              </a:spcBef>
              <a:spcAft>
                <a:spcPts val="1000"/>
              </a:spcAft>
              <a:buNone/>
            </a:pPr>
            <a:r>
              <a:t/>
            </a:r>
            <a:endParaRPr sz="1200">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265500" y="754200"/>
            <a:ext cx="4045200" cy="363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0" lang="en" sz="1800">
                <a:solidFill>
                  <a:schemeClr val="lt2"/>
                </a:solidFill>
              </a:rPr>
              <a:t>More than 50 million Americans travelled abroad in 2015</a:t>
            </a:r>
            <a:endParaRPr b="0"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2500">
                <a:solidFill>
                  <a:schemeClr val="lt2"/>
                </a:solidFill>
              </a:rPr>
              <a:t>THAT’S MORE THAN THE</a:t>
            </a:r>
            <a:r>
              <a:rPr lang="en" sz="2100">
                <a:solidFill>
                  <a:schemeClr val="lt2"/>
                </a:solidFill>
              </a:rPr>
              <a:t> </a:t>
            </a:r>
            <a:r>
              <a:rPr lang="en" sz="3800">
                <a:solidFill>
                  <a:schemeClr val="lt2"/>
                </a:solidFill>
              </a:rPr>
              <a:t>POPULATION OF </a:t>
            </a:r>
            <a:endParaRPr sz="3800">
              <a:solidFill>
                <a:schemeClr val="lt2"/>
              </a:solidFill>
            </a:endParaRPr>
          </a:p>
          <a:p>
            <a:pPr indent="0" lvl="0" marL="0" rtl="0" algn="l">
              <a:spcBef>
                <a:spcPts val="0"/>
              </a:spcBef>
              <a:spcAft>
                <a:spcPts val="0"/>
              </a:spcAft>
              <a:buNone/>
            </a:pPr>
            <a:r>
              <a:rPr lang="en"/>
              <a:t>Business Organisation &amp; Income</a:t>
            </a:r>
            <a:r>
              <a:rPr lang="en" sz="3400">
                <a:solidFill>
                  <a:schemeClr val="lt2"/>
                </a:solidFill>
              </a:rPr>
              <a:t>COMBINED</a:t>
            </a:r>
            <a:endParaRPr sz="3400">
              <a:solidFill>
                <a:schemeClr val="lt2"/>
              </a:solidFill>
            </a:endParaRPr>
          </a:p>
        </p:txBody>
      </p:sp>
      <p:pic>
        <p:nvPicPr>
          <p:cNvPr id="217" name="Google Shape;217;p28"/>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218" name="Google Shape;218;p28"/>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219" name="Google Shape;219;p28"/>
          <p:cNvGrpSpPr/>
          <p:nvPr/>
        </p:nvGrpSpPr>
        <p:grpSpPr>
          <a:xfrm>
            <a:off x="5377608" y="2464025"/>
            <a:ext cx="3615817" cy="2537076"/>
            <a:chOff x="6803275" y="395363"/>
            <a:chExt cx="2212050" cy="2537076"/>
          </a:xfrm>
        </p:grpSpPr>
        <p:pic>
          <p:nvPicPr>
            <p:cNvPr id="220" name="Google Shape;220;p28"/>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21" name="Google Shape;221;p28"/>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22" name="Google Shape;222;p2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Firms or business enterprises exist for many reasons, but the most important is that business firms are specialized organizations devoted to managing the process of production.</a:t>
              </a:r>
              <a:endParaRPr b="1">
                <a:solidFill>
                  <a:schemeClr val="dk1"/>
                </a:solidFill>
                <a:latin typeface="Raleway"/>
                <a:ea typeface="Raleway"/>
                <a:cs typeface="Raleway"/>
                <a:sym typeface="Raleway"/>
              </a:endParaRPr>
            </a:p>
          </p:txBody>
        </p:sp>
      </p:grpSp>
      <p:sp>
        <p:nvSpPr>
          <p:cNvPr id="223" name="Google Shape;223;p28"/>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9"/>
          <p:cNvSpPr txBox="1"/>
          <p:nvPr>
            <p:ph type="title"/>
          </p:nvPr>
        </p:nvSpPr>
        <p:spPr>
          <a:xfrm>
            <a:off x="283100" y="712150"/>
            <a:ext cx="8620500" cy="101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Types of Business Organisation</a:t>
            </a:r>
            <a:endParaRPr/>
          </a:p>
        </p:txBody>
      </p:sp>
      <p:sp>
        <p:nvSpPr>
          <p:cNvPr id="229" name="Google Shape;229;p29"/>
          <p:cNvSpPr/>
          <p:nvPr/>
        </p:nvSpPr>
        <p:spPr>
          <a:xfrm>
            <a:off x="376250"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txBox="1"/>
          <p:nvPr>
            <p:ph type="title"/>
          </p:nvPr>
        </p:nvSpPr>
        <p:spPr>
          <a:xfrm>
            <a:off x="6125275" y="2061900"/>
            <a:ext cx="2481600" cy="2005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100"/>
              <a:t>Formed by a charter of a nation. Usually legally separated from owners.</a:t>
            </a:r>
            <a:endParaRPr sz="2100">
              <a:solidFill>
                <a:schemeClr val="lt1"/>
              </a:solidFill>
            </a:endParaRPr>
          </a:p>
          <a:p>
            <a:pPr indent="0" lvl="0" marL="0" rtl="0" algn="l">
              <a:spcBef>
                <a:spcPts val="1200"/>
              </a:spcBef>
              <a:spcAft>
                <a:spcPts val="1200"/>
              </a:spcAft>
              <a:buNone/>
            </a:pPr>
            <a:r>
              <a:rPr b="0" lang="en" sz="1400"/>
              <a:t>The Corporation</a:t>
            </a:r>
            <a:endParaRPr b="0" sz="1400">
              <a:solidFill>
                <a:schemeClr val="lt1"/>
              </a:solidFill>
            </a:endParaRPr>
          </a:p>
        </p:txBody>
      </p:sp>
      <p:sp>
        <p:nvSpPr>
          <p:cNvPr id="233" name="Google Shape;233;p29"/>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190"/>
              <a:t>This kind of business is owned by an individual. The business has no separate legal entity from the owner hence the owner is responsible for all risk and also enjoys all benefits.</a:t>
            </a:r>
            <a:endParaRPr sz="1190"/>
          </a:p>
          <a:p>
            <a:pPr indent="0" lvl="0" marL="0" rtl="0" algn="l">
              <a:spcBef>
                <a:spcPts val="1200"/>
              </a:spcBef>
              <a:spcAft>
                <a:spcPts val="0"/>
              </a:spcAft>
              <a:buSzPts val="990"/>
              <a:buNone/>
            </a:pPr>
            <a:r>
              <a:t/>
            </a:r>
            <a:endParaRPr sz="1190"/>
          </a:p>
          <a:p>
            <a:pPr indent="0" lvl="0" marL="0" rtl="0" algn="l">
              <a:spcBef>
                <a:spcPts val="1200"/>
              </a:spcBef>
              <a:spcAft>
                <a:spcPts val="1200"/>
              </a:spcAft>
              <a:buSzPts val="990"/>
              <a:buNone/>
            </a:pPr>
            <a:r>
              <a:rPr b="0" lang="en" sz="1760"/>
              <a:t>Sole Proprietorship</a:t>
            </a:r>
            <a:endParaRPr sz="1760">
              <a:solidFill>
                <a:schemeClr val="lt1"/>
              </a:solidFill>
            </a:endParaRPr>
          </a:p>
        </p:txBody>
      </p:sp>
      <p:sp>
        <p:nvSpPr>
          <p:cNvPr id="234" name="Google Shape;234;p29"/>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989"/>
              <a:t>Often a business requires a combination of talents say, lawyers or doctors specializing in different areas. Any two or more people can get together and form a partnership. Each agrees to provide a fraction of the work and capital and to share a percentage of the profits and losses. The number is mostly between 2 and 20. Partners are jointly liable</a:t>
            </a:r>
            <a:endParaRPr sz="989">
              <a:solidFill>
                <a:schemeClr val="lt1"/>
              </a:solidFill>
            </a:endParaRPr>
          </a:p>
          <a:p>
            <a:pPr indent="0" lvl="0" marL="0" rtl="0" algn="l">
              <a:spcBef>
                <a:spcPts val="1200"/>
              </a:spcBef>
              <a:spcAft>
                <a:spcPts val="1200"/>
              </a:spcAft>
              <a:buSzPts val="990"/>
              <a:buNone/>
            </a:pPr>
            <a:r>
              <a:rPr b="0" lang="en" sz="1560"/>
              <a:t>Partnership</a:t>
            </a:r>
            <a:endParaRPr b="0" sz="1560">
              <a:solidFill>
                <a:schemeClr val="lt1"/>
              </a:solidFill>
            </a:endParaRPr>
          </a:p>
        </p:txBody>
      </p:sp>
      <p:sp>
        <p:nvSpPr>
          <p:cNvPr id="235" name="Google Shape;235;p29"/>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1"/>
                </a:solidFill>
                <a:latin typeface="Lato"/>
                <a:ea typeface="Lato"/>
                <a:cs typeface="Lato"/>
                <a:sym typeface="Lato"/>
              </a:rPr>
              <a:t>Forms of Business Organisation</a:t>
            </a:r>
            <a:endParaRPr i="1" sz="1200">
              <a:solidFill>
                <a:schemeClr val="accent5"/>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9" name="Shape 239"/>
        <p:cNvGrpSpPr/>
        <p:nvPr/>
      </p:nvGrpSpPr>
      <p:grpSpPr>
        <a:xfrm>
          <a:off x="0" y="0"/>
          <a:ext cx="0" cy="0"/>
          <a:chOff x="0" y="0"/>
          <a:chExt cx="0" cy="0"/>
        </a:xfrm>
      </p:grpSpPr>
      <p:pic>
        <p:nvPicPr>
          <p:cNvPr id="240" name="Google Shape;240;p30"/>
          <p:cNvPicPr preferRelativeResize="0"/>
          <p:nvPr/>
        </p:nvPicPr>
        <p:blipFill>
          <a:blip r:embed="rId3">
            <a:alphaModFix/>
          </a:blip>
          <a:stretch>
            <a:fillRect/>
          </a:stretch>
        </p:blipFill>
        <p:spPr>
          <a:xfrm>
            <a:off x="760925" y="162725"/>
            <a:ext cx="7762801" cy="4818049"/>
          </a:xfrm>
          <a:prstGeom prst="rect">
            <a:avLst/>
          </a:prstGeom>
          <a:noFill/>
          <a:ln>
            <a:noFill/>
          </a:ln>
        </p:spPr>
      </p:pic>
      <p:pic>
        <p:nvPicPr>
          <p:cNvPr descr="Piece of duct tape sticking a note to the slide" id="241" name="Google Shape;241;p30"/>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42" name="Google Shape;242;p30"/>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lt2"/>
                </a:solidFill>
                <a:latin typeface="Raleway"/>
                <a:ea typeface="Raleway"/>
                <a:cs typeface="Raleway"/>
                <a:sym typeface="Raleway"/>
              </a:rPr>
              <a:t>Corporation Features</a:t>
            </a:r>
            <a:endParaRPr b="1" sz="2400">
              <a:solidFill>
                <a:schemeClr val="lt2"/>
              </a:solidFill>
              <a:latin typeface="Raleway"/>
              <a:ea typeface="Raleway"/>
              <a:cs typeface="Raleway"/>
              <a:sym typeface="Raleway"/>
            </a:endParaRPr>
          </a:p>
        </p:txBody>
      </p:sp>
      <p:sp>
        <p:nvSpPr>
          <p:cNvPr id="243" name="Google Shape;243;p30"/>
          <p:cNvSpPr txBox="1"/>
          <p:nvPr>
            <p:ph idx="4294967295" type="body"/>
          </p:nvPr>
        </p:nvSpPr>
        <p:spPr>
          <a:xfrm>
            <a:off x="1748650" y="1377475"/>
            <a:ext cx="6167700" cy="3327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200">
                <a:latin typeface="Raleway"/>
                <a:ea typeface="Raleway"/>
                <a:cs typeface="Raleway"/>
                <a:sym typeface="Raleway"/>
              </a:rPr>
              <a:t>These make corporation different from other </a:t>
            </a:r>
            <a:r>
              <a:rPr lang="en" sz="1200">
                <a:latin typeface="Raleway"/>
                <a:ea typeface="Raleway"/>
                <a:cs typeface="Raleway"/>
                <a:sym typeface="Raleway"/>
              </a:rPr>
              <a:t>forms</a:t>
            </a:r>
            <a:r>
              <a:rPr lang="en" sz="1200">
                <a:latin typeface="Raleway"/>
                <a:ea typeface="Raleway"/>
                <a:cs typeface="Raleway"/>
                <a:sym typeface="Raleway"/>
              </a:rPr>
              <a:t> of business.</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The ownership of a corporation is determined by the ownership of the company’s common stock.</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In principle, the shareholders control the companies they own. They collect dividends in proportion to the fraction of the shares they own, and they elect directors and vote on many important issues.</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b="1" lang="en" sz="1400">
                <a:solidFill>
                  <a:schemeClr val="dk1"/>
                </a:solidFill>
                <a:latin typeface="Raleway"/>
                <a:ea typeface="Raleway"/>
                <a:cs typeface="Raleway"/>
                <a:sym typeface="Raleway"/>
              </a:rPr>
              <a:t>The corporation’s managers and directors have the legal power to make decisions for the corporation. They decide what to produce and how to produce it. They negotiate with labor unions and decide whether to sell the firm if another firm wishes to take it over.</a:t>
            </a:r>
            <a:endParaRPr sz="1200">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1"/>
          <p:cNvSpPr txBox="1"/>
          <p:nvPr>
            <p:ph type="title"/>
          </p:nvPr>
        </p:nvSpPr>
        <p:spPr>
          <a:xfrm>
            <a:off x="265500" y="754200"/>
            <a:ext cx="4045200" cy="363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0" lang="en" sz="1800">
                <a:solidFill>
                  <a:schemeClr val="lt2"/>
                </a:solidFill>
              </a:rPr>
              <a:t>More than 50 million Americans travelled abroad in 2015</a:t>
            </a:r>
            <a:endParaRPr b="0"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2500">
                <a:solidFill>
                  <a:schemeClr val="lt2"/>
                </a:solidFill>
              </a:rPr>
              <a:t>THAT’S MORE THAN THE</a:t>
            </a:r>
            <a:r>
              <a:rPr lang="en" sz="2100">
                <a:solidFill>
                  <a:schemeClr val="lt2"/>
                </a:solidFill>
              </a:rPr>
              <a:t> </a:t>
            </a:r>
            <a:r>
              <a:rPr lang="en" sz="3800">
                <a:solidFill>
                  <a:schemeClr val="lt2"/>
                </a:solidFill>
              </a:rPr>
              <a:t>POPULATION OF </a:t>
            </a:r>
            <a:endParaRPr sz="3800">
              <a:solidFill>
                <a:schemeClr val="lt2"/>
              </a:solidFill>
            </a:endParaRPr>
          </a:p>
          <a:p>
            <a:pPr indent="0" lvl="0" marL="0" rtl="0" algn="l">
              <a:spcBef>
                <a:spcPts val="0"/>
              </a:spcBef>
              <a:spcAft>
                <a:spcPts val="0"/>
              </a:spcAft>
              <a:buNone/>
            </a:pPr>
            <a:r>
              <a:rPr lang="en"/>
              <a:t>Income and Wealth</a:t>
            </a:r>
            <a:r>
              <a:rPr lang="en" sz="3400">
                <a:solidFill>
                  <a:schemeClr val="lt2"/>
                </a:solidFill>
              </a:rPr>
              <a:t>COMBINED</a:t>
            </a:r>
            <a:endParaRPr sz="3400">
              <a:solidFill>
                <a:schemeClr val="lt2"/>
              </a:solidFill>
            </a:endParaRPr>
          </a:p>
        </p:txBody>
      </p:sp>
      <p:pic>
        <p:nvPicPr>
          <p:cNvPr id="249" name="Google Shape;249;p31"/>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250" name="Google Shape;250;p31"/>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251" name="Google Shape;251;p31"/>
          <p:cNvGrpSpPr/>
          <p:nvPr/>
        </p:nvGrpSpPr>
        <p:grpSpPr>
          <a:xfrm>
            <a:off x="5377608" y="2464025"/>
            <a:ext cx="3615817" cy="2537076"/>
            <a:chOff x="6803275" y="395363"/>
            <a:chExt cx="2212050" cy="2537076"/>
          </a:xfrm>
        </p:grpSpPr>
        <p:pic>
          <p:nvPicPr>
            <p:cNvPr id="252" name="Google Shape;252;p31"/>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53" name="Google Shape;253;p31"/>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54" name="Google Shape;254;p3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In analyzing labor earnings, economists tend to look at the average real wage, which represents the purchasing power of an hour’s work, or the money wages divided by the cost of living.</a:t>
              </a:r>
              <a:endParaRPr sz="1200">
                <a:solidFill>
                  <a:schemeClr val="dk2"/>
                </a:solidFill>
                <a:latin typeface="Raleway"/>
                <a:ea typeface="Raleway"/>
                <a:cs typeface="Raleway"/>
                <a:sym typeface="Raleway"/>
              </a:endParaRPr>
            </a:p>
          </p:txBody>
        </p:sp>
      </p:grpSp>
      <p:sp>
        <p:nvSpPr>
          <p:cNvPr id="255" name="Google Shape;255;p31"/>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rmAutofit/>
          </a:bodyPr>
          <a:lstStyle/>
          <a:p>
            <a:pPr indent="0" lvl="0" marL="0" rtl="0" algn="l">
              <a:spcBef>
                <a:spcPts val="0"/>
              </a:spcBef>
              <a:spcAft>
                <a:spcPts val="1600"/>
              </a:spcAft>
              <a:buNone/>
            </a:pPr>
            <a:r>
              <a:rPr lang="en" sz="3600">
                <a:solidFill>
                  <a:schemeClr val="dk1"/>
                </a:solidFill>
              </a:rPr>
              <a:t>Introduction</a:t>
            </a:r>
            <a:endParaRPr sz="2400"/>
          </a:p>
        </p:txBody>
      </p:sp>
      <p:sp>
        <p:nvSpPr>
          <p:cNvPr id="93" name="Google Shape;93;p14"/>
          <p:cNvSpPr txBox="1"/>
          <p:nvPr>
            <p:ph idx="4294967295" type="title"/>
          </p:nvPr>
        </p:nvSpPr>
        <p:spPr>
          <a:xfrm>
            <a:off x="535775" y="1480150"/>
            <a:ext cx="7658700" cy="30675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b="0" lang="en" sz="1800">
                <a:latin typeface="Lato"/>
                <a:ea typeface="Lato"/>
                <a:cs typeface="Lato"/>
                <a:sym typeface="Lato"/>
              </a:rPr>
              <a:t>Economics is the study of how societies use scarce resources to produce valuable goods and services and distribute them among different individuals.</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    - Paul Samuelson</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Economics is the study of production, distribution, and consumption of economic goods.</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9" name="Shape 259"/>
        <p:cNvGrpSpPr/>
        <p:nvPr/>
      </p:nvGrpSpPr>
      <p:grpSpPr>
        <a:xfrm>
          <a:off x="0" y="0"/>
          <a:ext cx="0" cy="0"/>
          <a:chOff x="0" y="0"/>
          <a:chExt cx="0" cy="0"/>
        </a:xfrm>
      </p:grpSpPr>
      <p:pic>
        <p:nvPicPr>
          <p:cNvPr id="260" name="Google Shape;260;p32"/>
          <p:cNvPicPr preferRelativeResize="0"/>
          <p:nvPr/>
        </p:nvPicPr>
        <p:blipFill>
          <a:blip r:embed="rId3">
            <a:alphaModFix/>
          </a:blip>
          <a:stretch>
            <a:fillRect/>
          </a:stretch>
        </p:blipFill>
        <p:spPr>
          <a:xfrm>
            <a:off x="1156000" y="162725"/>
            <a:ext cx="7367724" cy="4818049"/>
          </a:xfrm>
          <a:prstGeom prst="rect">
            <a:avLst/>
          </a:prstGeom>
          <a:noFill/>
          <a:ln>
            <a:noFill/>
          </a:ln>
        </p:spPr>
      </p:pic>
      <p:pic>
        <p:nvPicPr>
          <p:cNvPr descr="Piece of duct tape sticking a note to the slide" id="261" name="Google Shape;261;p3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62" name="Google Shape;262;p32"/>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p:txBody>
      </p:sp>
      <p:sp>
        <p:nvSpPr>
          <p:cNvPr id="263" name="Google Shape;263;p32"/>
          <p:cNvSpPr txBox="1"/>
          <p:nvPr>
            <p:ph idx="4294967295" type="body"/>
          </p:nvPr>
        </p:nvSpPr>
        <p:spPr>
          <a:xfrm>
            <a:off x="2136425" y="892625"/>
            <a:ext cx="5450700" cy="381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Income</a:t>
            </a:r>
            <a:br>
              <a:rPr lang="en" sz="1200">
                <a:latin typeface="Raleway"/>
                <a:ea typeface="Raleway"/>
                <a:cs typeface="Raleway"/>
                <a:sym typeface="Raleway"/>
              </a:rPr>
            </a:br>
            <a:r>
              <a:rPr lang="en" sz="1200">
                <a:latin typeface="Raleway"/>
                <a:ea typeface="Raleway"/>
                <a:cs typeface="Raleway"/>
                <a:sym typeface="Raleway"/>
              </a:rPr>
              <a:t>Income refers to the flow of wages, interest payments, dividends, and other things of value accruing during a period of time (usually a year). The aggregate of all incomes is national income.</a:t>
            </a:r>
            <a:endParaRPr sz="1200">
              <a:latin typeface="Raleway"/>
              <a:ea typeface="Raleway"/>
              <a:cs typeface="Raleway"/>
              <a:sym typeface="Raleway"/>
            </a:endParaRPr>
          </a:p>
          <a:p>
            <a:pPr indent="0" lvl="0" marL="457200" rtl="0" algn="l">
              <a:spcBef>
                <a:spcPts val="1000"/>
              </a:spcBef>
              <a:spcAft>
                <a:spcPts val="0"/>
              </a:spcAft>
              <a:buNone/>
            </a:pPr>
            <a:r>
              <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Wealth</a:t>
            </a:r>
            <a:br>
              <a:rPr lang="en" sz="1200">
                <a:latin typeface="Raleway"/>
                <a:ea typeface="Raleway"/>
                <a:cs typeface="Raleway"/>
                <a:sym typeface="Raleway"/>
              </a:rPr>
            </a:br>
            <a:r>
              <a:rPr lang="en" sz="1200">
                <a:latin typeface="Raleway"/>
                <a:ea typeface="Raleway"/>
                <a:cs typeface="Raleway"/>
                <a:sym typeface="Raleway"/>
              </a:rPr>
              <a:t>Wealth consists of the net dollar value of assets owned at a given point in time. Note that wealth is a stock (like the volume of a lake) while income is a fl ow per unit of time (like the fl ow of a stream).</a:t>
            </a:r>
            <a:endParaRPr sz="1200">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title"/>
          </p:nvPr>
        </p:nvSpPr>
        <p:spPr>
          <a:xfrm>
            <a:off x="729450" y="864300"/>
            <a:ext cx="7021200" cy="2985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t>Income Types:</a:t>
            </a:r>
            <a:endParaRPr sz="2300"/>
          </a:p>
          <a:p>
            <a:pPr indent="-374650" lvl="0" marL="457200" rtl="0" algn="l">
              <a:spcBef>
                <a:spcPts val="1000"/>
              </a:spcBef>
              <a:spcAft>
                <a:spcPts val="0"/>
              </a:spcAft>
              <a:buSzPts val="2300"/>
              <a:buChar char="-"/>
            </a:pPr>
            <a:r>
              <a:rPr lang="en" sz="2300"/>
              <a:t>Labour Income</a:t>
            </a:r>
            <a:endParaRPr sz="2300"/>
          </a:p>
          <a:p>
            <a:pPr indent="-374650" lvl="0" marL="457200" rtl="0" algn="l">
              <a:spcBef>
                <a:spcPts val="0"/>
              </a:spcBef>
              <a:spcAft>
                <a:spcPts val="0"/>
              </a:spcAft>
              <a:buSzPts val="2300"/>
              <a:buChar char="-"/>
            </a:pPr>
            <a:r>
              <a:rPr lang="en" sz="2300"/>
              <a:t>Property Income</a:t>
            </a:r>
            <a:endParaRPr sz="2300"/>
          </a:p>
          <a:p>
            <a:pPr indent="-374650" lvl="0" marL="457200" rtl="0" algn="l">
              <a:spcBef>
                <a:spcPts val="0"/>
              </a:spcBef>
              <a:spcAft>
                <a:spcPts val="0"/>
              </a:spcAft>
              <a:buSzPts val="2300"/>
              <a:buChar char="-"/>
            </a:pPr>
            <a:r>
              <a:rPr lang="en" sz="2300"/>
              <a:t>Taxes on production and others</a:t>
            </a:r>
            <a:endParaRPr sz="2300"/>
          </a:p>
        </p:txBody>
      </p:sp>
      <p:sp>
        <p:nvSpPr>
          <p:cNvPr id="269" name="Google Shape;269;p33"/>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accent5"/>
              </a:solidFill>
              <a:latin typeface="Lato"/>
              <a:ea typeface="Lato"/>
              <a:cs typeface="Lato"/>
              <a:sym typeface="Lato"/>
            </a:endParaRPr>
          </a:p>
        </p:txBody>
      </p:sp>
      <p:grpSp>
        <p:nvGrpSpPr>
          <p:cNvPr id="270" name="Google Shape;270;p33"/>
          <p:cNvGrpSpPr/>
          <p:nvPr/>
        </p:nvGrpSpPr>
        <p:grpSpPr>
          <a:xfrm>
            <a:off x="6781388" y="2464035"/>
            <a:ext cx="2212050" cy="2537076"/>
            <a:chOff x="6803275" y="395363"/>
            <a:chExt cx="2212050" cy="2537076"/>
          </a:xfrm>
        </p:grpSpPr>
        <p:pic>
          <p:nvPicPr>
            <p:cNvPr id="271" name="Google Shape;271;p33"/>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272" name="Google Shape;272;p33"/>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273" name="Google Shape;273;p33"/>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These are earned by the various </a:t>
              </a:r>
              <a:r>
                <a:rPr lang="en" sz="1200">
                  <a:solidFill>
                    <a:schemeClr val="dk2"/>
                  </a:solidFill>
                  <a:latin typeface="Raleway"/>
                  <a:ea typeface="Raleway"/>
                  <a:cs typeface="Raleway"/>
                  <a:sym typeface="Raleway"/>
                </a:rPr>
                <a:t>economic</a:t>
              </a:r>
              <a:r>
                <a:rPr lang="en" sz="1200">
                  <a:solidFill>
                    <a:schemeClr val="dk2"/>
                  </a:solidFill>
                  <a:latin typeface="Raleway"/>
                  <a:ea typeface="Raleway"/>
                  <a:cs typeface="Raleway"/>
                  <a:sym typeface="Raleway"/>
                </a:rPr>
                <a:t> units.</a:t>
              </a:r>
              <a:endParaRPr b="1">
                <a:solidFill>
                  <a:schemeClr val="dk1"/>
                </a:solidFill>
                <a:latin typeface="Raleway"/>
                <a:ea typeface="Raleway"/>
                <a:cs typeface="Raleway"/>
                <a:sym typeface="Raleway"/>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4"/>
          <p:cNvSpPr txBox="1"/>
          <p:nvPr>
            <p:ph type="title"/>
          </p:nvPr>
        </p:nvSpPr>
        <p:spPr>
          <a:xfrm>
            <a:off x="265500" y="754200"/>
            <a:ext cx="4045200" cy="3635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0" lang="en" sz="1800">
                <a:solidFill>
                  <a:schemeClr val="lt2"/>
                </a:solidFill>
              </a:rPr>
              <a:t>More than 50 million Americans travelled abroad in 2015</a:t>
            </a:r>
            <a:endParaRPr b="0"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2500">
                <a:solidFill>
                  <a:schemeClr val="lt2"/>
                </a:solidFill>
              </a:rPr>
              <a:t>THAT’S MORE THAN THE</a:t>
            </a:r>
            <a:r>
              <a:rPr lang="en" sz="2100">
                <a:solidFill>
                  <a:schemeClr val="lt2"/>
                </a:solidFill>
              </a:rPr>
              <a:t> </a:t>
            </a:r>
            <a:r>
              <a:rPr lang="en" sz="3800">
                <a:solidFill>
                  <a:schemeClr val="lt2"/>
                </a:solidFill>
              </a:rPr>
              <a:t>POPULATION OF </a:t>
            </a:r>
            <a:endParaRPr sz="3800">
              <a:solidFill>
                <a:schemeClr val="lt2"/>
              </a:solidFill>
            </a:endParaRPr>
          </a:p>
          <a:p>
            <a:pPr indent="0" lvl="0" marL="0" rtl="0" algn="l">
              <a:spcBef>
                <a:spcPts val="0"/>
              </a:spcBef>
              <a:spcAft>
                <a:spcPts val="0"/>
              </a:spcAft>
              <a:buNone/>
            </a:pPr>
            <a:r>
              <a:rPr lang="en"/>
              <a:t>LABOUR AND INDUSTRIAL</a:t>
            </a:r>
            <a:endParaRPr/>
          </a:p>
          <a:p>
            <a:pPr indent="0" lvl="0" marL="0" rtl="0" algn="l">
              <a:spcBef>
                <a:spcPts val="0"/>
              </a:spcBef>
              <a:spcAft>
                <a:spcPts val="0"/>
              </a:spcAft>
              <a:buNone/>
            </a:pPr>
            <a:r>
              <a:rPr lang="en"/>
              <a:t>RELATIONS</a:t>
            </a:r>
            <a:r>
              <a:rPr lang="en" sz="3400">
                <a:solidFill>
                  <a:schemeClr val="lt2"/>
                </a:solidFill>
              </a:rPr>
              <a:t>COMBINED</a:t>
            </a:r>
            <a:endParaRPr sz="3400">
              <a:solidFill>
                <a:schemeClr val="lt2"/>
              </a:solidFill>
            </a:endParaRPr>
          </a:p>
        </p:txBody>
      </p:sp>
      <p:pic>
        <p:nvPicPr>
          <p:cNvPr id="279" name="Google Shape;279;p34"/>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280" name="Google Shape;280;p34"/>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281" name="Google Shape;281;p34"/>
          <p:cNvGrpSpPr/>
          <p:nvPr/>
        </p:nvGrpSpPr>
        <p:grpSpPr>
          <a:xfrm>
            <a:off x="5377608" y="2464025"/>
            <a:ext cx="3615817" cy="2537076"/>
            <a:chOff x="6803275" y="395363"/>
            <a:chExt cx="2212050" cy="2537076"/>
          </a:xfrm>
        </p:grpSpPr>
        <p:pic>
          <p:nvPicPr>
            <p:cNvPr id="282" name="Google Shape;282;p34"/>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283" name="Google Shape;283;p34"/>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284" name="Google Shape;284;p34"/>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In measuring the economic status of a person or a nation, the two yardsticks most often used are income and wealth.</a:t>
              </a:r>
              <a:endParaRPr sz="1200">
                <a:solidFill>
                  <a:schemeClr val="dk2"/>
                </a:solidFill>
                <a:latin typeface="Raleway"/>
                <a:ea typeface="Raleway"/>
                <a:cs typeface="Raleway"/>
                <a:sym typeface="Raleway"/>
              </a:endParaRPr>
            </a:p>
          </p:txBody>
        </p:sp>
      </p:grpSp>
      <p:sp>
        <p:nvSpPr>
          <p:cNvPr id="285" name="Google Shape;285;p34"/>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9" name="Shape 289"/>
        <p:cNvGrpSpPr/>
        <p:nvPr/>
      </p:nvGrpSpPr>
      <p:grpSpPr>
        <a:xfrm>
          <a:off x="0" y="0"/>
          <a:ext cx="0" cy="0"/>
          <a:chOff x="0" y="0"/>
          <a:chExt cx="0" cy="0"/>
        </a:xfrm>
      </p:grpSpPr>
      <p:pic>
        <p:nvPicPr>
          <p:cNvPr id="290" name="Google Shape;290;p35"/>
          <p:cNvPicPr preferRelativeResize="0"/>
          <p:nvPr/>
        </p:nvPicPr>
        <p:blipFill>
          <a:blip r:embed="rId3">
            <a:alphaModFix/>
          </a:blip>
          <a:stretch>
            <a:fillRect/>
          </a:stretch>
        </p:blipFill>
        <p:spPr>
          <a:xfrm>
            <a:off x="1126750" y="162725"/>
            <a:ext cx="6862875" cy="4818049"/>
          </a:xfrm>
          <a:prstGeom prst="rect">
            <a:avLst/>
          </a:prstGeom>
          <a:noFill/>
          <a:ln>
            <a:noFill/>
          </a:ln>
        </p:spPr>
      </p:pic>
      <p:pic>
        <p:nvPicPr>
          <p:cNvPr descr="Piece of duct tape sticking a note to the slide" id="291" name="Google Shape;291;p3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92" name="Google Shape;292;p3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900">
                <a:solidFill>
                  <a:schemeClr val="lt2"/>
                </a:solidFill>
                <a:latin typeface="Raleway"/>
                <a:ea typeface="Raleway"/>
                <a:cs typeface="Raleway"/>
                <a:sym typeface="Raleway"/>
              </a:rPr>
              <a:t>Demand and Supply Factors</a:t>
            </a:r>
            <a:endParaRPr b="1" sz="1900">
              <a:solidFill>
                <a:schemeClr val="lt2"/>
              </a:solidFill>
              <a:latin typeface="Raleway"/>
              <a:ea typeface="Raleway"/>
              <a:cs typeface="Raleway"/>
              <a:sym typeface="Raleway"/>
            </a:endParaRPr>
          </a:p>
        </p:txBody>
      </p:sp>
      <p:sp>
        <p:nvSpPr>
          <p:cNvPr id="293" name="Google Shape;293;p35"/>
          <p:cNvSpPr txBox="1"/>
          <p:nvPr>
            <p:ph idx="4294967295" type="body"/>
          </p:nvPr>
        </p:nvSpPr>
        <p:spPr>
          <a:xfrm>
            <a:off x="2070575" y="1377475"/>
            <a:ext cx="5275200" cy="3327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200">
                <a:latin typeface="Raleway"/>
                <a:ea typeface="Raleway"/>
                <a:cs typeface="Raleway"/>
                <a:sym typeface="Raleway"/>
              </a:rPr>
              <a:t>If we think about the definitions, we find two key ideas that run through all of economics:</a:t>
            </a:r>
            <a:endParaRPr b="1"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Hours Worked</a:t>
            </a:r>
            <a:endParaRPr sz="1400">
              <a:latin typeface="Raleway"/>
              <a:ea typeface="Raleway"/>
              <a:cs typeface="Raleway"/>
              <a:sym typeface="Raleway"/>
            </a:endParaRPr>
          </a:p>
          <a:p>
            <a:pPr indent="0" lvl="0" marL="0" rtl="0" algn="l">
              <a:spcBef>
                <a:spcPts val="1000"/>
              </a:spcBef>
              <a:spcAft>
                <a:spcPts val="0"/>
              </a:spcAft>
              <a:buNone/>
            </a:pPr>
            <a:r>
              <a:rPr lang="en" sz="1200">
                <a:solidFill>
                  <a:schemeClr val="dk2"/>
                </a:solidFill>
                <a:latin typeface="Raleway"/>
                <a:ea typeface="Raleway"/>
                <a:cs typeface="Raleway"/>
                <a:sym typeface="Raleway"/>
              </a:rPr>
              <a:t>Most people work between 35 and 50 hours a week.</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Labor-Force Participation</a:t>
            </a:r>
            <a:endParaRPr b="1" sz="1400">
              <a:solidFill>
                <a:schemeClr val="dk1"/>
              </a:solidFill>
              <a:latin typeface="Raleway"/>
              <a:ea typeface="Raleway"/>
              <a:cs typeface="Raleway"/>
              <a:sym typeface="Raleway"/>
            </a:endParaRPr>
          </a:p>
          <a:p>
            <a:pPr indent="0" lvl="0" marL="0" rtl="0" algn="l">
              <a:spcBef>
                <a:spcPts val="1000"/>
              </a:spcBef>
              <a:spcAft>
                <a:spcPts val="0"/>
              </a:spcAft>
              <a:buNone/>
            </a:pPr>
            <a:r>
              <a:rPr lang="en" sz="1200">
                <a:solidFill>
                  <a:schemeClr val="dk2"/>
                </a:solidFill>
                <a:latin typeface="Raleway"/>
                <a:ea typeface="Raleway"/>
                <a:cs typeface="Raleway"/>
                <a:sym typeface="Raleway"/>
              </a:rPr>
              <a:t>One of the most dramatic developments in recent decades has been the sharp influx of women into the workforce.</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Immigration</a:t>
            </a:r>
            <a:endParaRPr b="1" sz="1400">
              <a:solidFill>
                <a:schemeClr val="dk1"/>
              </a:solidFill>
              <a:latin typeface="Raleway"/>
              <a:ea typeface="Raleway"/>
              <a:cs typeface="Raleway"/>
              <a:sym typeface="Raleway"/>
            </a:endParaRPr>
          </a:p>
          <a:p>
            <a:pPr indent="0" lvl="0" marL="0" rtl="0" algn="l">
              <a:spcBef>
                <a:spcPts val="1000"/>
              </a:spcBef>
              <a:spcAft>
                <a:spcPts val="1000"/>
              </a:spcAft>
              <a:buNone/>
            </a:pPr>
            <a:r>
              <a:rPr lang="en" sz="1200">
                <a:solidFill>
                  <a:schemeClr val="dk2"/>
                </a:solidFill>
                <a:latin typeface="Raleway"/>
                <a:ea typeface="Raleway"/>
                <a:cs typeface="Raleway"/>
                <a:sym typeface="Raleway"/>
              </a:rPr>
              <a:t>The role of immigration in the labor- force supply has always been important in many developed nations especially those with aged population.</a:t>
            </a:r>
            <a:endParaRPr sz="1200">
              <a:solidFill>
                <a:schemeClr val="dk2"/>
              </a:solidFill>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36"/>
          <p:cNvPicPr preferRelativeResize="0"/>
          <p:nvPr/>
        </p:nvPicPr>
        <p:blipFill rotWithShape="1">
          <a:blip r:embed="rId3">
            <a:alphaModFix/>
          </a:blip>
          <a:srcRect b="14093" l="2132" r="6751" t="6554"/>
          <a:stretch/>
        </p:blipFill>
        <p:spPr>
          <a:xfrm>
            <a:off x="0" y="0"/>
            <a:ext cx="9144001" cy="5143500"/>
          </a:xfrm>
          <a:prstGeom prst="rect">
            <a:avLst/>
          </a:prstGeom>
          <a:noFill/>
          <a:ln>
            <a:noFill/>
          </a:ln>
        </p:spPr>
      </p:pic>
      <p:sp>
        <p:nvSpPr>
          <p:cNvPr id="299" name="Google Shape;299;p36"/>
          <p:cNvSpPr txBox="1"/>
          <p:nvPr>
            <p:ph type="title"/>
          </p:nvPr>
        </p:nvSpPr>
        <p:spPr>
          <a:xfrm>
            <a:off x="283099" y="712150"/>
            <a:ext cx="8622300" cy="383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Economic Role of</a:t>
            </a:r>
            <a:endParaRPr/>
          </a:p>
          <a:p>
            <a:pPr indent="0" lvl="0" marL="0" rtl="0" algn="l">
              <a:spcBef>
                <a:spcPts val="0"/>
              </a:spcBef>
              <a:spcAft>
                <a:spcPts val="0"/>
              </a:spcAft>
              <a:buNone/>
            </a:pPr>
            <a:r>
              <a:rPr lang="en"/>
              <a:t>Government</a:t>
            </a:r>
            <a:endParaRPr/>
          </a:p>
        </p:txBody>
      </p:sp>
      <p:grpSp>
        <p:nvGrpSpPr>
          <p:cNvPr id="300" name="Google Shape;300;p36"/>
          <p:cNvGrpSpPr/>
          <p:nvPr/>
        </p:nvGrpSpPr>
        <p:grpSpPr>
          <a:xfrm>
            <a:off x="6781388" y="2464029"/>
            <a:ext cx="2212050" cy="2537076"/>
            <a:chOff x="6803275" y="395363"/>
            <a:chExt cx="2212050" cy="2537076"/>
          </a:xfrm>
        </p:grpSpPr>
        <p:pic>
          <p:nvPicPr>
            <p:cNvPr id="301" name="Google Shape;301;p36"/>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302" name="Google Shape;302;p36"/>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303" name="Google Shape;303;p3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Question</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What economic roles should the government play in ensuring that scarce resources are used efficiently?</a:t>
              </a:r>
              <a:endParaRPr b="1">
                <a:solidFill>
                  <a:schemeClr val="dk1"/>
                </a:solidFill>
                <a:latin typeface="Raleway"/>
                <a:ea typeface="Raleway"/>
                <a:cs typeface="Raleway"/>
                <a:sym typeface="Raleway"/>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7" name="Shape 307"/>
        <p:cNvGrpSpPr/>
        <p:nvPr/>
      </p:nvGrpSpPr>
      <p:grpSpPr>
        <a:xfrm>
          <a:off x="0" y="0"/>
          <a:ext cx="0" cy="0"/>
          <a:chOff x="0" y="0"/>
          <a:chExt cx="0" cy="0"/>
        </a:xfrm>
      </p:grpSpPr>
      <p:pic>
        <p:nvPicPr>
          <p:cNvPr id="308" name="Google Shape;308;p37"/>
          <p:cNvPicPr preferRelativeResize="0"/>
          <p:nvPr/>
        </p:nvPicPr>
        <p:blipFill>
          <a:blip r:embed="rId3">
            <a:alphaModFix/>
          </a:blip>
          <a:stretch>
            <a:fillRect/>
          </a:stretch>
        </p:blipFill>
        <p:spPr>
          <a:xfrm>
            <a:off x="885300" y="162725"/>
            <a:ext cx="7587201" cy="4818049"/>
          </a:xfrm>
          <a:prstGeom prst="rect">
            <a:avLst/>
          </a:prstGeom>
          <a:noFill/>
          <a:ln>
            <a:noFill/>
          </a:ln>
        </p:spPr>
      </p:pic>
      <p:pic>
        <p:nvPicPr>
          <p:cNvPr descr="Piece of duct tape sticking a note to the slide" id="309" name="Google Shape;309;p3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310" name="Google Shape;310;p3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p:txBody>
      </p:sp>
      <p:sp>
        <p:nvSpPr>
          <p:cNvPr id="311" name="Google Shape;311;p37"/>
          <p:cNvSpPr txBox="1"/>
          <p:nvPr>
            <p:ph idx="4294967295" type="body"/>
          </p:nvPr>
        </p:nvSpPr>
        <p:spPr>
          <a:xfrm>
            <a:off x="1821800" y="1377475"/>
            <a:ext cx="5706900" cy="3144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400">
                <a:latin typeface="Raleway"/>
                <a:ea typeface="Raleway"/>
                <a:cs typeface="Raleway"/>
                <a:sym typeface="Raleway"/>
              </a:rPr>
              <a:t>The government</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(1) provides the legal and social framework within which the  economy operates,</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(2) maintains competition in the marketplace,</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(3) provides public goods and services,</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(4) redistributes income,</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(5) corrects for externalities, and </a:t>
            </a:r>
            <a:endParaRPr sz="1400">
              <a:latin typeface="Raleway"/>
              <a:ea typeface="Raleway"/>
              <a:cs typeface="Raleway"/>
              <a:sym typeface="Raleway"/>
            </a:endParaRPr>
          </a:p>
          <a:p>
            <a:pPr indent="0" lvl="0" marL="0" rtl="0" algn="l">
              <a:spcBef>
                <a:spcPts val="1200"/>
              </a:spcBef>
              <a:spcAft>
                <a:spcPts val="0"/>
              </a:spcAft>
              <a:buNone/>
            </a:pPr>
            <a:r>
              <a:rPr lang="en" sz="1400">
                <a:latin typeface="Raleway"/>
                <a:ea typeface="Raleway"/>
                <a:cs typeface="Raleway"/>
                <a:sym typeface="Raleway"/>
              </a:rPr>
              <a:t>6) takes certain actions to stabilize the economy</a:t>
            </a:r>
            <a:endParaRPr sz="1400">
              <a:latin typeface="Raleway"/>
              <a:ea typeface="Raleway"/>
              <a:cs typeface="Raleway"/>
              <a:sym typeface="Raleway"/>
            </a:endParaRPr>
          </a:p>
          <a:p>
            <a:pPr indent="0" lvl="0" marL="0" rtl="0" algn="l">
              <a:spcBef>
                <a:spcPts val="1200"/>
              </a:spcBef>
              <a:spcAft>
                <a:spcPts val="1200"/>
              </a:spcAft>
              <a:buNone/>
            </a:pPr>
            <a:r>
              <a:t/>
            </a:r>
            <a:endParaRPr sz="1200">
              <a:latin typeface="Raleway"/>
              <a:ea typeface="Raleway"/>
              <a:cs typeface="Raleway"/>
              <a:sym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5" name="Shape 315"/>
        <p:cNvGrpSpPr/>
        <p:nvPr/>
      </p:nvGrpSpPr>
      <p:grpSpPr>
        <a:xfrm>
          <a:off x="0" y="0"/>
          <a:ext cx="0" cy="0"/>
          <a:chOff x="0" y="0"/>
          <a:chExt cx="0" cy="0"/>
        </a:xfrm>
      </p:grpSpPr>
      <p:pic>
        <p:nvPicPr>
          <p:cNvPr id="316" name="Google Shape;316;p38"/>
          <p:cNvPicPr preferRelativeResize="0"/>
          <p:nvPr/>
        </p:nvPicPr>
        <p:blipFill>
          <a:blip r:embed="rId3">
            <a:alphaModFix/>
          </a:blip>
          <a:stretch>
            <a:fillRect/>
          </a:stretch>
        </p:blipFill>
        <p:spPr>
          <a:xfrm>
            <a:off x="885300" y="162725"/>
            <a:ext cx="7587201" cy="4818049"/>
          </a:xfrm>
          <a:prstGeom prst="rect">
            <a:avLst/>
          </a:prstGeom>
          <a:noFill/>
          <a:ln>
            <a:noFill/>
          </a:ln>
        </p:spPr>
      </p:pic>
      <p:pic>
        <p:nvPicPr>
          <p:cNvPr descr="Piece of duct tape sticking a note to the slide" id="317" name="Google Shape;317;p38"/>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318" name="Google Shape;318;p38"/>
          <p:cNvSpPr txBox="1"/>
          <p:nvPr/>
        </p:nvSpPr>
        <p:spPr>
          <a:xfrm>
            <a:off x="2694575" y="23701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The End</a:t>
            </a:r>
            <a:endParaRPr b="1" sz="3000">
              <a:solidFill>
                <a:schemeClr val="lt2"/>
              </a:solidFill>
              <a:latin typeface="Raleway"/>
              <a:ea typeface="Raleway"/>
              <a:cs typeface="Raleway"/>
              <a:sym typeface="Raleway"/>
            </a:endParaRPr>
          </a:p>
        </p:txBody>
      </p:sp>
      <p:sp>
        <p:nvSpPr>
          <p:cNvPr id="319" name="Google Shape;319;p38"/>
          <p:cNvSpPr txBox="1"/>
          <p:nvPr>
            <p:ph idx="4294967295" type="body"/>
          </p:nvPr>
        </p:nvSpPr>
        <p:spPr>
          <a:xfrm>
            <a:off x="1821800" y="1377475"/>
            <a:ext cx="5706900" cy="314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1200"/>
              </a:spcBef>
              <a:spcAft>
                <a:spcPts val="1200"/>
              </a:spcAft>
              <a:buNone/>
            </a:pPr>
            <a:r>
              <a:t/>
            </a:r>
            <a:endParaRPr sz="1200">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7" name="Shape 97"/>
        <p:cNvGrpSpPr/>
        <p:nvPr/>
      </p:nvGrpSpPr>
      <p:grpSpPr>
        <a:xfrm>
          <a:off x="0" y="0"/>
          <a:ext cx="0" cy="0"/>
          <a:chOff x="0" y="0"/>
          <a:chExt cx="0" cy="0"/>
        </a:xfrm>
      </p:grpSpPr>
      <p:pic>
        <p:nvPicPr>
          <p:cNvPr id="98" name="Google Shape;98;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99" name="Google Shape;99;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00" name="Google Shape;100;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From Definition</a:t>
            </a:r>
            <a:endParaRPr b="1" sz="3000">
              <a:solidFill>
                <a:schemeClr val="lt2"/>
              </a:solidFill>
              <a:latin typeface="Raleway"/>
              <a:ea typeface="Raleway"/>
              <a:cs typeface="Raleway"/>
              <a:sym typeface="Raleway"/>
            </a:endParaRPr>
          </a:p>
        </p:txBody>
      </p:sp>
      <p:sp>
        <p:nvSpPr>
          <p:cNvPr id="101" name="Google Shape;101;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latin typeface="Raleway"/>
                <a:ea typeface="Raleway"/>
                <a:cs typeface="Raleway"/>
                <a:sym typeface="Raleway"/>
              </a:rPr>
              <a:t>If we think about the definitions, we find two key ideas that run through all of economics:</a:t>
            </a:r>
            <a:endParaRPr b="1"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Scarce Goods</a:t>
            </a:r>
            <a:br>
              <a:rPr lang="en" sz="1400">
                <a:latin typeface="Raleway"/>
                <a:ea typeface="Raleway"/>
                <a:cs typeface="Raleway"/>
                <a:sym typeface="Raleway"/>
              </a:rPr>
            </a:br>
            <a:r>
              <a:rPr lang="en" sz="1200">
                <a:solidFill>
                  <a:schemeClr val="dk2"/>
                </a:solidFill>
                <a:latin typeface="Raleway"/>
                <a:ea typeface="Raleway"/>
                <a:cs typeface="Raleway"/>
                <a:sym typeface="Raleway"/>
              </a:rPr>
              <a:t>Goods are relatively in limited </a:t>
            </a:r>
            <a:r>
              <a:rPr lang="en" sz="1200">
                <a:solidFill>
                  <a:schemeClr val="dk2"/>
                </a:solidFill>
                <a:latin typeface="Raleway"/>
                <a:ea typeface="Raleway"/>
                <a:cs typeface="Raleway"/>
                <a:sym typeface="Raleway"/>
              </a:rPr>
              <a:t>quantity</a:t>
            </a:r>
            <a:r>
              <a:rPr lang="en" sz="1200">
                <a:solidFill>
                  <a:schemeClr val="dk2"/>
                </a:solidFill>
                <a:latin typeface="Raleway"/>
                <a:ea typeface="Raleway"/>
                <a:cs typeface="Raleway"/>
                <a:sym typeface="Raleway"/>
              </a:rPr>
              <a:t> as compared to their uses.</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Society must use resources </a:t>
            </a:r>
            <a:r>
              <a:rPr b="1" lang="en" sz="1400">
                <a:solidFill>
                  <a:schemeClr val="dk1"/>
                </a:solidFill>
                <a:latin typeface="Raleway"/>
                <a:ea typeface="Raleway"/>
                <a:cs typeface="Raleway"/>
                <a:sym typeface="Raleway"/>
              </a:rPr>
              <a:t>efficiently</a:t>
            </a:r>
            <a:br>
              <a:rPr lang="en" sz="1400">
                <a:latin typeface="Raleway"/>
                <a:ea typeface="Raleway"/>
                <a:cs typeface="Raleway"/>
                <a:sym typeface="Raleway"/>
              </a:rPr>
            </a:br>
            <a:r>
              <a:rPr lang="en" sz="1200">
                <a:solidFill>
                  <a:schemeClr val="dk2"/>
                </a:solidFill>
                <a:latin typeface="Raleway"/>
                <a:ea typeface="Raleway"/>
                <a:cs typeface="Raleway"/>
                <a:sym typeface="Raleway"/>
              </a:rPr>
              <a:t>Efficiency denotes the most effective use of a society’s resources in satisfying people’s wants and needs</a:t>
            </a: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283100" y="712150"/>
            <a:ext cx="8631600" cy="383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When considering economic issues, we must carefully distinguish questions of </a:t>
            </a:r>
            <a:r>
              <a:rPr lang="en">
                <a:solidFill>
                  <a:srgbClr val="1C4587"/>
                </a:solidFill>
              </a:rPr>
              <a:t>fact</a:t>
            </a:r>
            <a:r>
              <a:rPr lang="en"/>
              <a:t> from questions of </a:t>
            </a:r>
            <a:r>
              <a:rPr lang="en">
                <a:solidFill>
                  <a:srgbClr val="1C4587"/>
                </a:solidFill>
              </a:rPr>
              <a:t>fairness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107" name="Google Shape;107;p16"/>
          <p:cNvGrpSpPr/>
          <p:nvPr/>
        </p:nvGrpSpPr>
        <p:grpSpPr>
          <a:xfrm>
            <a:off x="2632971" y="2434750"/>
            <a:ext cx="6102825" cy="2537076"/>
            <a:chOff x="6803275" y="395363"/>
            <a:chExt cx="2212050" cy="2537076"/>
          </a:xfrm>
        </p:grpSpPr>
        <p:pic>
          <p:nvPicPr>
            <p:cNvPr id="108" name="Google Shape;108;p1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9" name="Google Shape;109;p16"/>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10" name="Google Shape;110;p1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Positive Economics</a:t>
              </a:r>
              <a:r>
                <a:rPr b="1" lang="en">
                  <a:solidFill>
                    <a:schemeClr val="dk1"/>
                  </a:solidFill>
                  <a:latin typeface="Raleway"/>
                  <a:ea typeface="Raleway"/>
                  <a:cs typeface="Raleway"/>
                  <a:sym typeface="Raleway"/>
                </a:rPr>
                <a:t>:</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It describes the facts of an economy. It deals with questions such as: Why do doctors earn more than janitors?</a:t>
              </a:r>
              <a:endParaRPr sz="1200">
                <a:solidFill>
                  <a:schemeClr val="dk2"/>
                </a:solidFill>
                <a:latin typeface="Raleway"/>
                <a:ea typeface="Raleway"/>
                <a:cs typeface="Raleway"/>
                <a:sym typeface="Raleway"/>
              </a:endParaRPr>
            </a:p>
            <a:p>
              <a:pPr indent="0" lvl="0" marL="0" rtl="0" algn="l">
                <a:spcBef>
                  <a:spcPts val="800"/>
                </a:spcBef>
                <a:spcAft>
                  <a:spcPts val="0"/>
                </a:spcAft>
                <a:buNone/>
              </a:pPr>
              <a:r>
                <a:rPr b="1" lang="en">
                  <a:solidFill>
                    <a:schemeClr val="dk1"/>
                  </a:solidFill>
                  <a:latin typeface="Raleway"/>
                  <a:ea typeface="Raleway"/>
                  <a:cs typeface="Raleway"/>
                  <a:sym typeface="Raleway"/>
                </a:rPr>
                <a:t>Normative</a:t>
              </a:r>
              <a:r>
                <a:rPr b="1" lang="en">
                  <a:solidFill>
                    <a:schemeClr val="dk1"/>
                  </a:solidFill>
                  <a:latin typeface="Raleway"/>
                  <a:ea typeface="Raleway"/>
                  <a:cs typeface="Raleway"/>
                  <a:sym typeface="Raleway"/>
                </a:rPr>
                <a:t> Economics:</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It involves ethical precepts and norms of fairness. Should unemployment be raised to ensure that price inflation does not become too rapid?</a:t>
              </a:r>
              <a:endParaRPr sz="1200">
                <a:solidFill>
                  <a:schemeClr val="dk2"/>
                </a:solidFill>
                <a:latin typeface="Raleway"/>
                <a:ea typeface="Raleway"/>
                <a:cs typeface="Raleway"/>
                <a:sym typeface="Raleway"/>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283099" y="712150"/>
            <a:ext cx="8622300" cy="38355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sz="2600">
                <a:solidFill>
                  <a:schemeClr val="accent5"/>
                </a:solidFill>
              </a:rPr>
              <a:t>Every human society</a:t>
            </a:r>
            <a:r>
              <a:rPr lang="en" sz="2600"/>
              <a:t>—whether it is an advanced industrial nation, a centrally planned economy, or an isolated tribal nation—</a:t>
            </a:r>
            <a:r>
              <a:rPr lang="en" sz="2600">
                <a:solidFill>
                  <a:schemeClr val="accent5"/>
                </a:solidFill>
              </a:rPr>
              <a:t>must confront and resolve three fundamental economic problems.</a:t>
            </a:r>
            <a:endParaRPr b="0" sz="1400"/>
          </a:p>
        </p:txBody>
      </p:sp>
      <p:grpSp>
        <p:nvGrpSpPr>
          <p:cNvPr id="116" name="Google Shape;116;p17"/>
          <p:cNvGrpSpPr/>
          <p:nvPr/>
        </p:nvGrpSpPr>
        <p:grpSpPr>
          <a:xfrm>
            <a:off x="1009570" y="2464025"/>
            <a:ext cx="7983731" cy="2537076"/>
            <a:chOff x="6803275" y="395363"/>
            <a:chExt cx="2212050" cy="2537076"/>
          </a:xfrm>
        </p:grpSpPr>
        <p:pic>
          <p:nvPicPr>
            <p:cNvPr id="117" name="Google Shape;117;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18" name="Google Shape;118;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19" name="Google Shape;119;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These 3 fundamental problems are:</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1.What commodities should be produced and in what quantities?</a:t>
              </a:r>
              <a:endParaRPr sz="1200">
                <a:solidFill>
                  <a:schemeClr val="dk2"/>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2.How are goods produced?</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3.For whom are goods produced?</a:t>
              </a:r>
              <a:endParaRPr sz="1200">
                <a:solidFill>
                  <a:schemeClr val="dk2"/>
                </a:solidFill>
                <a:latin typeface="Raleway"/>
                <a:ea typeface="Raleway"/>
                <a:cs typeface="Raleway"/>
                <a:sym typeface="Ralewa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SzPts val="990"/>
              <a:buNone/>
            </a:pPr>
            <a:r>
              <a:rPr b="0" lang="en" sz="1560"/>
              <a:t>Each economy has a stock of limited resources—labor, technical knowledge, factories and tools, land,energy. In deciding what and how things should be produced, the economy is in reality deciding how to allocate its resources among the thousands of different possible commodities and services.</a:t>
            </a:r>
            <a:endParaRPr b="0" sz="1560">
              <a:solidFill>
                <a:schemeClr val="dk2"/>
              </a:solidFill>
            </a:endParaRPr>
          </a:p>
        </p:txBody>
      </p:sp>
      <p:pic>
        <p:nvPicPr>
          <p:cNvPr id="125" name="Google Shape;125;p18"/>
          <p:cNvPicPr preferRelativeResize="0"/>
          <p:nvPr/>
        </p:nvPicPr>
        <p:blipFill rotWithShape="1">
          <a:blip r:embed="rId3">
            <a:alphaModFix/>
          </a:blip>
          <a:srcRect b="0" l="0" r="39660" t="0"/>
          <a:stretch/>
        </p:blipFill>
        <p:spPr>
          <a:xfrm>
            <a:off x="4488725" y="0"/>
            <a:ext cx="4655273" cy="5143501"/>
          </a:xfrm>
          <a:prstGeom prst="rect">
            <a:avLst/>
          </a:prstGeom>
          <a:noFill/>
          <a:ln>
            <a:noFill/>
          </a:ln>
        </p:spPr>
      </p:pic>
      <p:grpSp>
        <p:nvGrpSpPr>
          <p:cNvPr id="126" name="Google Shape;126;p18"/>
          <p:cNvGrpSpPr/>
          <p:nvPr/>
        </p:nvGrpSpPr>
        <p:grpSpPr>
          <a:xfrm>
            <a:off x="6781388" y="2464035"/>
            <a:ext cx="2212050" cy="2537076"/>
            <a:chOff x="6803275" y="395363"/>
            <a:chExt cx="2212050" cy="2537076"/>
          </a:xfrm>
        </p:grpSpPr>
        <p:pic>
          <p:nvPicPr>
            <p:cNvPr id="127" name="Google Shape;127;p18"/>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28" name="Google Shape;128;p18"/>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29" name="Google Shape;129;p1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Opportunity Cost:</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The opportunity cost of a decision is the value of the good or service forgone.</a:t>
              </a:r>
              <a:endParaRPr sz="1200">
                <a:solidFill>
                  <a:schemeClr val="dk2"/>
                </a:solidFill>
                <a:latin typeface="Raleway"/>
                <a:ea typeface="Raleway"/>
                <a:cs typeface="Raleway"/>
                <a:sym typeface="Raleway"/>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 name="Shape 133"/>
        <p:cNvGrpSpPr/>
        <p:nvPr/>
      </p:nvGrpSpPr>
      <p:grpSpPr>
        <a:xfrm>
          <a:off x="0" y="0"/>
          <a:ext cx="0" cy="0"/>
          <a:chOff x="0" y="0"/>
          <a:chExt cx="0" cy="0"/>
        </a:xfrm>
      </p:grpSpPr>
      <p:pic>
        <p:nvPicPr>
          <p:cNvPr id="134" name="Google Shape;134;p1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35" name="Google Shape;135;p19"/>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36" name="Google Shape;136;p19"/>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Microeconomics</a:t>
            </a:r>
            <a:endParaRPr b="1" sz="3000">
              <a:solidFill>
                <a:schemeClr val="lt2"/>
              </a:solidFill>
              <a:latin typeface="Raleway"/>
              <a:ea typeface="Raleway"/>
              <a:cs typeface="Raleway"/>
              <a:sym typeface="Raleway"/>
            </a:endParaRPr>
          </a:p>
        </p:txBody>
      </p:sp>
      <p:sp>
        <p:nvSpPr>
          <p:cNvPr id="137" name="Google Shape;137;p19"/>
          <p:cNvSpPr txBox="1"/>
          <p:nvPr>
            <p:ph idx="4294967295" type="body"/>
          </p:nvPr>
        </p:nvSpPr>
        <p:spPr>
          <a:xfrm>
            <a:off x="2855550" y="1377480"/>
            <a:ext cx="3432900" cy="332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Microeconomics classifies private economic units into two groups:</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Consumers (or households)</a:t>
            </a:r>
            <a:br>
              <a:rPr lang="en" sz="1200">
                <a:latin typeface="Raleway"/>
                <a:ea typeface="Raleway"/>
                <a:cs typeface="Raleway"/>
                <a:sym typeface="Raleway"/>
              </a:rPr>
            </a:br>
            <a:r>
              <a:rPr lang="en" sz="1200">
                <a:latin typeface="Raleway"/>
                <a:ea typeface="Raleway"/>
                <a:cs typeface="Raleway"/>
                <a:sym typeface="Raleway"/>
              </a:rPr>
              <a:t>These are the individuals in the country</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Firms</a:t>
            </a:r>
            <a:br>
              <a:rPr lang="en" sz="1400">
                <a:latin typeface="Raleway"/>
                <a:ea typeface="Raleway"/>
                <a:cs typeface="Raleway"/>
                <a:sym typeface="Raleway"/>
              </a:rPr>
            </a:br>
            <a:r>
              <a:rPr lang="en" sz="1200">
                <a:latin typeface="Raleway"/>
                <a:ea typeface="Raleway"/>
                <a:cs typeface="Raleway"/>
                <a:sym typeface="Raleway"/>
              </a:rPr>
              <a:t>These are businesses that employ economic resources for production</a:t>
            </a:r>
            <a:endParaRPr sz="1200">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pic>
        <p:nvPicPr>
          <p:cNvPr descr="Screen Shot 2015-11-19 at 11.46.25 PM.png" id="142" name="Google Shape;142;p20"/>
          <p:cNvPicPr preferRelativeResize="0"/>
          <p:nvPr/>
        </p:nvPicPr>
        <p:blipFill rotWithShape="1">
          <a:blip r:embed="rId3">
            <a:alphaModFix/>
          </a:blip>
          <a:srcRect b="0" l="26143" r="26148" t="0"/>
          <a:stretch/>
        </p:blipFill>
        <p:spPr>
          <a:xfrm>
            <a:off x="-182926" y="87825"/>
            <a:ext cx="4567200" cy="5143499"/>
          </a:xfrm>
          <a:prstGeom prst="rect">
            <a:avLst/>
          </a:prstGeom>
          <a:noFill/>
          <a:ln>
            <a:noFill/>
          </a:ln>
        </p:spPr>
      </p:pic>
      <p:sp>
        <p:nvSpPr>
          <p:cNvPr id="143" name="Google Shape;143;p20"/>
          <p:cNvSpPr txBox="1"/>
          <p:nvPr>
            <p:ph idx="1" type="body"/>
          </p:nvPr>
        </p:nvSpPr>
        <p:spPr>
          <a:xfrm>
            <a:off x="4832750" y="980400"/>
            <a:ext cx="4033800" cy="3182700"/>
          </a:xfrm>
          <a:prstGeom prst="rect">
            <a:avLst/>
          </a:prstGeom>
        </p:spPr>
        <p:txBody>
          <a:bodyPr anchorCtr="0" anchor="ctr" bIns="91425" lIns="91425" spcFirstLastPara="1" rIns="91425" wrap="square" tIns="91425">
            <a:normAutofit fontScale="92500" lnSpcReduction="20000"/>
          </a:bodyPr>
          <a:lstStyle/>
          <a:p>
            <a:pPr indent="0" lvl="0" marL="0" rtl="0" algn="l">
              <a:spcBef>
                <a:spcPts val="0"/>
              </a:spcBef>
              <a:spcAft>
                <a:spcPts val="0"/>
              </a:spcAft>
              <a:buNone/>
            </a:pPr>
            <a:r>
              <a:rPr b="1" lang="en" sz="3000">
                <a:solidFill>
                  <a:schemeClr val="dk1"/>
                </a:solidFill>
              </a:rPr>
              <a:t>Market</a:t>
            </a:r>
            <a:endParaRPr sz="3000">
              <a:solidFill>
                <a:schemeClr val="dk1"/>
              </a:solidFill>
            </a:endParaRPr>
          </a:p>
          <a:p>
            <a:pPr indent="0" lvl="0" marL="0" rtl="0" algn="l">
              <a:lnSpc>
                <a:spcPct val="150000"/>
              </a:lnSpc>
              <a:spcBef>
                <a:spcPts val="1600"/>
              </a:spcBef>
              <a:spcAft>
                <a:spcPts val="1200"/>
              </a:spcAft>
              <a:buClr>
                <a:schemeClr val="dk2"/>
              </a:buClr>
              <a:buSzPct val="61111"/>
              <a:buFont typeface="Arial"/>
              <a:buNone/>
            </a:pPr>
            <a:r>
              <a:rPr lang="en" sz="1800">
                <a:solidFill>
                  <a:srgbClr val="000000"/>
                </a:solidFill>
              </a:rPr>
              <a:t>A market is a mechanism through which buyers and sellers interact to determine prices and exchange goods, services, and assets. Markets are broadly classified as factor markets or goods markets. These markets are owned by an economic units i.e. individuals, firms and government.</a:t>
            </a:r>
            <a:endParaRPr sz="1800">
              <a:solidFill>
                <a:srgbClr val="000000"/>
              </a:solidFill>
            </a:endParaRPr>
          </a:p>
        </p:txBody>
      </p:sp>
      <p:grpSp>
        <p:nvGrpSpPr>
          <p:cNvPr id="144" name="Google Shape;144;p20"/>
          <p:cNvGrpSpPr/>
          <p:nvPr/>
        </p:nvGrpSpPr>
        <p:grpSpPr>
          <a:xfrm>
            <a:off x="6" y="1148674"/>
            <a:ext cx="4309295" cy="3852296"/>
            <a:chOff x="6803275" y="395363"/>
            <a:chExt cx="2212050" cy="2537076"/>
          </a:xfrm>
        </p:grpSpPr>
        <p:pic>
          <p:nvPicPr>
            <p:cNvPr id="145" name="Google Shape;145;p20"/>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46" name="Google Shape;146;p20"/>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47" name="Google Shape;147;p2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Market Types:</a:t>
              </a:r>
              <a:endParaRPr b="1">
                <a:solidFill>
                  <a:schemeClr val="dk1"/>
                </a:solidFill>
                <a:latin typeface="Raleway"/>
                <a:ea typeface="Raleway"/>
                <a:cs typeface="Raleway"/>
                <a:sym typeface="Raleway"/>
              </a:endParaRPr>
            </a:p>
            <a:p>
              <a:pPr indent="0" lvl="0" marL="0" rtl="0" algn="l">
                <a:spcBef>
                  <a:spcPts val="800"/>
                </a:spcBef>
                <a:spcAft>
                  <a:spcPts val="0"/>
                </a:spcAft>
                <a:buNone/>
              </a:pPr>
              <a:r>
                <a:rPr b="1" lang="en">
                  <a:solidFill>
                    <a:schemeClr val="dk1"/>
                  </a:solidFill>
                  <a:latin typeface="Raleway"/>
                  <a:ea typeface="Raleway"/>
                  <a:cs typeface="Raleway"/>
                  <a:sym typeface="Raleway"/>
                </a:rPr>
                <a:t>Factor market:</a:t>
              </a:r>
              <a:endParaRPr b="1">
                <a:solidFill>
                  <a:schemeClr val="dk1"/>
                </a:solidFill>
                <a:latin typeface="Raleway"/>
                <a:ea typeface="Raleway"/>
                <a:cs typeface="Raleway"/>
                <a:sym typeface="Raleway"/>
              </a:endParaRPr>
            </a:p>
            <a:p>
              <a:pPr indent="0" lvl="0" marL="0" rtl="0" algn="l">
                <a:lnSpc>
                  <a:spcPct val="115000"/>
                </a:lnSpc>
                <a:spcBef>
                  <a:spcPts val="800"/>
                </a:spcBef>
                <a:spcAft>
                  <a:spcPts val="0"/>
                </a:spcAft>
                <a:buNone/>
              </a:pPr>
              <a:r>
                <a:rPr lang="en" sz="1200">
                  <a:solidFill>
                    <a:schemeClr val="accent1"/>
                  </a:solidFill>
                  <a:latin typeface="Raleway"/>
                  <a:ea typeface="Raleway"/>
                  <a:cs typeface="Raleway"/>
                  <a:sym typeface="Raleway"/>
                </a:rPr>
                <a:t>Factor markets are markets for the purchase and sale of factors of production. In capitalist private enterprise economies, households own the factors of production (the land, labor, physical capital, and materials used in production).</a:t>
              </a:r>
              <a:endParaRPr sz="1200">
                <a:solidFill>
                  <a:schemeClr val="accent1"/>
                </a:solidFill>
                <a:latin typeface="Raleway"/>
                <a:ea typeface="Raleway"/>
                <a:cs typeface="Raleway"/>
                <a:sym typeface="Raleway"/>
              </a:endParaRPr>
            </a:p>
            <a:p>
              <a:pPr indent="0" lvl="0" marL="0" rtl="0" algn="l">
                <a:spcBef>
                  <a:spcPts val="1000"/>
                </a:spcBef>
                <a:spcAft>
                  <a:spcPts val="0"/>
                </a:spcAft>
                <a:buNone/>
              </a:pPr>
              <a:r>
                <a:rPr b="1" lang="en">
                  <a:solidFill>
                    <a:schemeClr val="dk1"/>
                  </a:solidFill>
                  <a:latin typeface="Raleway"/>
                  <a:ea typeface="Raleway"/>
                  <a:cs typeface="Raleway"/>
                  <a:sym typeface="Raleway"/>
                </a:rPr>
                <a:t>Goods Market:</a:t>
              </a:r>
              <a:endParaRPr b="1">
                <a:solidFill>
                  <a:schemeClr val="dk1"/>
                </a:solidFill>
                <a:latin typeface="Raleway"/>
                <a:ea typeface="Raleway"/>
                <a:cs typeface="Raleway"/>
                <a:sym typeface="Raleway"/>
              </a:endParaRPr>
            </a:p>
            <a:p>
              <a:pPr indent="0" lvl="0" marL="0" rtl="0" algn="l">
                <a:lnSpc>
                  <a:spcPct val="115000"/>
                </a:lnSpc>
                <a:spcBef>
                  <a:spcPts val="800"/>
                </a:spcBef>
                <a:spcAft>
                  <a:spcPts val="1000"/>
                </a:spcAft>
                <a:buNone/>
              </a:pPr>
              <a:r>
                <a:rPr lang="en" sz="1200">
                  <a:solidFill>
                    <a:schemeClr val="accent1"/>
                  </a:solidFill>
                  <a:latin typeface="Raleway"/>
                  <a:ea typeface="Raleway"/>
                  <a:cs typeface="Raleway"/>
                  <a:sym typeface="Raleway"/>
                </a:rPr>
                <a:t>Goods markets are markets for the output of production.</a:t>
              </a:r>
              <a:endParaRPr b="1">
                <a:solidFill>
                  <a:schemeClr val="dk1"/>
                </a:solidFill>
                <a:latin typeface="Raleway"/>
                <a:ea typeface="Raleway"/>
                <a:cs typeface="Raleway"/>
                <a:sym typeface="Raleway"/>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21"/>
          <p:cNvSpPr txBox="1"/>
          <p:nvPr>
            <p:ph idx="1" type="subTitle"/>
          </p:nvPr>
        </p:nvSpPr>
        <p:spPr>
          <a:xfrm>
            <a:off x="265500" y="653700"/>
            <a:ext cx="4045200" cy="3836100"/>
          </a:xfrm>
          <a:prstGeom prst="rect">
            <a:avLst/>
          </a:prstGeom>
        </p:spPr>
        <p:txBody>
          <a:bodyPr anchorCtr="0" anchor="ctr" bIns="91425" lIns="91425" spcFirstLastPara="1" rIns="91425" wrap="square" tIns="91425">
            <a:normAutofit lnSpcReduction="10000"/>
          </a:bodyPr>
          <a:lstStyle/>
          <a:p>
            <a:pPr indent="0" lvl="0" marL="0" rtl="0" algn="l">
              <a:lnSpc>
                <a:spcPct val="115000"/>
              </a:lnSpc>
              <a:spcBef>
                <a:spcPts val="0"/>
              </a:spcBef>
              <a:spcAft>
                <a:spcPts val="0"/>
              </a:spcAft>
              <a:buNone/>
            </a:pPr>
            <a:r>
              <a:rPr b="1" lang="en" sz="3000">
                <a:solidFill>
                  <a:schemeClr val="dk1"/>
                </a:solidFill>
              </a:rPr>
              <a:t>Demand</a:t>
            </a:r>
            <a:endParaRPr b="1" sz="3000">
              <a:solidFill>
                <a:schemeClr val="dk1"/>
              </a:solidFill>
            </a:endParaRPr>
          </a:p>
          <a:p>
            <a:pPr indent="0" lvl="0" marL="0" rtl="0" algn="l">
              <a:lnSpc>
                <a:spcPct val="115000"/>
              </a:lnSpc>
              <a:spcBef>
                <a:spcPts val="1600"/>
              </a:spcBef>
              <a:spcAft>
                <a:spcPts val="0"/>
              </a:spcAft>
              <a:buNone/>
            </a:pPr>
            <a:r>
              <a:rPr lang="en" sz="1800"/>
              <a:t>Demand, in economics, is the </a:t>
            </a:r>
            <a:r>
              <a:rPr b="1" lang="en" sz="1800"/>
              <a:t>willingness</a:t>
            </a:r>
            <a:r>
              <a:rPr lang="en" sz="1800"/>
              <a:t> and </a:t>
            </a:r>
            <a:r>
              <a:rPr b="1" lang="en" sz="1800"/>
              <a:t>ability</a:t>
            </a:r>
            <a:r>
              <a:rPr lang="en" sz="1800"/>
              <a:t> of consumers to purchase a given amount of a good or service at a given price. </a:t>
            </a:r>
            <a:endParaRPr sz="1800"/>
          </a:p>
          <a:p>
            <a:pPr indent="0" lvl="0" marL="0" rtl="0" algn="l">
              <a:lnSpc>
                <a:spcPct val="115000"/>
              </a:lnSpc>
              <a:spcBef>
                <a:spcPts val="1600"/>
              </a:spcBef>
              <a:spcAft>
                <a:spcPts val="1600"/>
              </a:spcAft>
              <a:buNone/>
            </a:pPr>
            <a:r>
              <a:rPr lang="en" sz="1800"/>
              <a:t>The quantity consumers are willing to buy clearly depends on a number of different factors, called variables. The most important variable is the item’s own price.</a:t>
            </a:r>
            <a:endParaRPr sz="1800"/>
          </a:p>
        </p:txBody>
      </p:sp>
      <p:pic>
        <p:nvPicPr>
          <p:cNvPr id="153" name="Google Shape;153;p21"/>
          <p:cNvPicPr preferRelativeResize="0"/>
          <p:nvPr/>
        </p:nvPicPr>
        <p:blipFill rotWithShape="1">
          <a:blip r:embed="rId3">
            <a:alphaModFix/>
          </a:blip>
          <a:srcRect b="20862" l="1729" r="0" t="6746"/>
          <a:stretch/>
        </p:blipFill>
        <p:spPr>
          <a:xfrm>
            <a:off x="4488725" y="0"/>
            <a:ext cx="4655272" cy="5143505"/>
          </a:xfrm>
          <a:prstGeom prst="rect">
            <a:avLst/>
          </a:prstGeom>
          <a:noFill/>
          <a:ln>
            <a:noFill/>
          </a:ln>
        </p:spPr>
      </p:pic>
      <p:grpSp>
        <p:nvGrpSpPr>
          <p:cNvPr id="154" name="Google Shape;154;p21"/>
          <p:cNvGrpSpPr/>
          <p:nvPr/>
        </p:nvGrpSpPr>
        <p:grpSpPr>
          <a:xfrm>
            <a:off x="5026717" y="2464025"/>
            <a:ext cx="3966869" cy="2537076"/>
            <a:chOff x="6803275" y="395363"/>
            <a:chExt cx="2212050" cy="2537076"/>
          </a:xfrm>
        </p:grpSpPr>
        <p:pic>
          <p:nvPicPr>
            <p:cNvPr id="155" name="Google Shape;155;p2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56" name="Google Shape;156;p21"/>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57" name="Google Shape;157;p2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In general, as the price of a good rises, buyers will choose to buy less of it, and as its price falls, they buy more. Hence, </a:t>
              </a:r>
              <a:r>
                <a:rPr b="1" lang="en" sz="1200">
                  <a:solidFill>
                    <a:schemeClr val="dk2"/>
                  </a:solidFill>
                  <a:latin typeface="Raleway"/>
                  <a:ea typeface="Raleway"/>
                  <a:cs typeface="Raleway"/>
                  <a:sym typeface="Raleway"/>
                </a:rPr>
                <a:t>the law of demand</a:t>
              </a:r>
              <a:r>
                <a:rPr lang="en" sz="1200">
                  <a:solidFill>
                    <a:schemeClr val="dk2"/>
                  </a:solidFill>
                  <a:latin typeface="Raleway"/>
                  <a:ea typeface="Raleway"/>
                  <a:cs typeface="Raleway"/>
                  <a:sym typeface="Raleway"/>
                </a:rPr>
                <a:t>, although we shall see that it need not hold in all circumstances.</a:t>
              </a:r>
              <a:r>
                <a:rPr lang="en" sz="1200">
                  <a:solidFill>
                    <a:schemeClr val="dk2"/>
                  </a:solidFill>
                  <a:latin typeface="Raleway"/>
                  <a:ea typeface="Raleway"/>
                  <a:cs typeface="Raleway"/>
                  <a:sym typeface="Raleway"/>
                </a:rPr>
                <a:t>.</a:t>
              </a:r>
              <a:endParaRPr b="1" sz="1200">
                <a:solidFill>
                  <a:schemeClr val="dk1"/>
                </a:solidFill>
                <a:latin typeface="Raleway"/>
                <a:ea typeface="Raleway"/>
                <a:cs typeface="Raleway"/>
                <a:sym typeface="Raleway"/>
              </a:endParaRPr>
            </a:p>
          </p:txBody>
        </p:sp>
      </p:grpSp>
      <p:sp>
        <p:nvSpPr>
          <p:cNvPr id="158" name="Google Shape;158;p21"/>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2"/>
                </a:solidFill>
                <a:latin typeface="Lato"/>
                <a:ea typeface="Lato"/>
                <a:cs typeface="Lato"/>
                <a:sym typeface="Lato"/>
              </a:rPr>
              <a:t>Story for illustration purposes only</a:t>
            </a:r>
            <a:endParaRPr i="1" sz="1200">
              <a:solidFill>
                <a:schemeClr val="lt2"/>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